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22"/>
  </p:notesMasterIdLst>
  <p:sldIdLst>
    <p:sldId id="256" r:id="rId2"/>
    <p:sldId id="257" r:id="rId3"/>
    <p:sldId id="258" r:id="rId4"/>
    <p:sldId id="288" r:id="rId5"/>
    <p:sldId id="260" r:id="rId6"/>
    <p:sldId id="262" r:id="rId7"/>
    <p:sldId id="292" r:id="rId8"/>
    <p:sldId id="265" r:id="rId9"/>
    <p:sldId id="266" r:id="rId10"/>
    <p:sldId id="285" r:id="rId11"/>
    <p:sldId id="263" r:id="rId12"/>
    <p:sldId id="271" r:id="rId13"/>
    <p:sldId id="269" r:id="rId14"/>
    <p:sldId id="289" r:id="rId15"/>
    <p:sldId id="287" r:id="rId16"/>
    <p:sldId id="272" r:id="rId17"/>
    <p:sldId id="274" r:id="rId18"/>
    <p:sldId id="275" r:id="rId19"/>
    <p:sldId id="280"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4"/>
    <p:restoredTop sz="94650"/>
  </p:normalViewPr>
  <p:slideViewPr>
    <p:cSldViewPr snapToGrid="0" snapToObjects="1">
      <p:cViewPr varScale="1">
        <p:scale>
          <a:sx n="86" d="100"/>
          <a:sy n="86" d="100"/>
        </p:scale>
        <p:origin x="1450" y="58"/>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10/5/2022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2022/10/05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2022/10/05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2022/10/05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2022/10/05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2022/10/05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2022/10/05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2022/10/05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2022/10/05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2022/10/05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2022/10/05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2022/10/05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Transversal.Contracting6@treasury.gov.za" TargetMode="External"/><Relationship Id="rId2" Type="http://schemas.openxmlformats.org/officeDocument/2006/relationships/hyperlink" Target="https://teams.microsoft.com/l/meetup-join/19%3ameeting_Mzc5MTNiNDYtMDlmMy00NWZjLTlhYWUtOGIyZjQ2ZWVjZGFi%40thread.v2/0?context=%7b%22Tid%22%3a%221a45348f-02b4-4f9a-a7a8-7786f6dd3245%22%2c%22Oid%22%3a%22c48e5ab3-662d-4138-aa24-76ea333d1ee7%22%7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tenders.gov.za/" TargetMode="External"/><Relationship Id="rId2" Type="http://schemas.openxmlformats.org/officeDocument/2006/relationships/hyperlink" Target="http://www.treasury.gov.za/divisions/ocpo/ostb/CurrentTender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314063" y="113211"/>
            <a:ext cx="9125474" cy="6491775"/>
          </a:xfrm>
          <a:prstGeom prst="rect">
            <a:avLst/>
          </a:prstGeom>
        </p:spPr>
      </p:pic>
      <p:sp>
        <p:nvSpPr>
          <p:cNvPr id="2" name="Title 1"/>
          <p:cNvSpPr>
            <a:spLocks noGrp="1"/>
          </p:cNvSpPr>
          <p:nvPr>
            <p:ph type="ctrTitle"/>
          </p:nvPr>
        </p:nvSpPr>
        <p:spPr>
          <a:xfrm>
            <a:off x="800892" y="1141629"/>
            <a:ext cx="4632242" cy="554006"/>
          </a:xfrm>
        </p:spPr>
        <p:txBody>
          <a:bodyPr lIns="0" tIns="0" anchor="b">
            <a:normAutofit/>
          </a:bodyPr>
          <a:lstStyle/>
          <a:p>
            <a:pPr algn="r">
              <a:lnSpc>
                <a:spcPts val="3600"/>
              </a:lnSpc>
            </a:pPr>
            <a:r>
              <a:rPr lang="en-US" sz="2400" b="1" cap="all" dirty="0">
                <a:solidFill>
                  <a:schemeClr val="bg1"/>
                </a:solidFill>
                <a:latin typeface="+mn-lt"/>
              </a:rPr>
              <a:t>BRIEFIENG SESSION PRESENTATION</a:t>
            </a:r>
          </a:p>
        </p:txBody>
      </p:sp>
      <p:sp>
        <p:nvSpPr>
          <p:cNvPr id="3" name="Subtitle 2"/>
          <p:cNvSpPr>
            <a:spLocks noGrp="1"/>
          </p:cNvSpPr>
          <p:nvPr>
            <p:ph type="subTitle" idx="1"/>
          </p:nvPr>
        </p:nvSpPr>
        <p:spPr>
          <a:xfrm>
            <a:off x="1258092" y="2863459"/>
            <a:ext cx="4503260" cy="1088648"/>
          </a:xfrm>
        </p:spPr>
        <p:txBody>
          <a:bodyPr>
            <a:normAutofit/>
          </a:bodyPr>
          <a:lstStyle/>
          <a:p>
            <a:pPr algn="r">
              <a:tabLst>
                <a:tab pos="1193800" algn="l"/>
              </a:tabLst>
            </a:pPr>
            <a:r>
              <a:rPr lang="en-ZA" sz="1800" b="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endParaRPr lang="en-US" sz="11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479177" y="1135366"/>
            <a:ext cx="2025996" cy="2047292"/>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PHUMZILE</a:t>
            </a:r>
          </a:p>
          <a:p>
            <a:pPr>
              <a:lnSpc>
                <a:spcPts val="1720"/>
              </a:lnSpc>
            </a:pPr>
            <a:r>
              <a:rPr lang="en-US" sz="1400" b="1" dirty="0">
                <a:solidFill>
                  <a:schemeClr val="bg1"/>
                </a:solidFill>
              </a:rPr>
              <a:t>MTSWENI</a:t>
            </a:r>
          </a:p>
          <a:p>
            <a:pPr>
              <a:lnSpc>
                <a:spcPts val="1720"/>
              </a:lnSpc>
            </a:pPr>
            <a:endParaRPr lang="en-US" sz="1400" b="1" dirty="0">
              <a:solidFill>
                <a:schemeClr val="bg1"/>
              </a:solidFill>
            </a:endParaRPr>
          </a:p>
          <a:p>
            <a:pPr>
              <a:lnSpc>
                <a:spcPts val="1720"/>
              </a:lnSpc>
            </a:pPr>
            <a:r>
              <a:rPr lang="en-US" sz="1400" i="1" dirty="0">
                <a:solidFill>
                  <a:schemeClr val="bg1"/>
                </a:solidFill>
              </a:rPr>
              <a:t>Division: OCPO</a:t>
            </a:r>
          </a:p>
          <a:p>
            <a:pPr>
              <a:lnSpc>
                <a:spcPts val="1720"/>
              </a:lnSpc>
            </a:pPr>
            <a:endParaRPr lang="en-US" sz="1400" b="1" dirty="0">
              <a:solidFill>
                <a:schemeClr val="bg1"/>
              </a:solidFill>
            </a:endParaRPr>
          </a:p>
          <a:p>
            <a:pPr>
              <a:lnSpc>
                <a:spcPts val="1720"/>
              </a:lnSpc>
            </a:pPr>
            <a:r>
              <a:rPr lang="en-US" sz="1400" b="1" dirty="0">
                <a:solidFill>
                  <a:schemeClr val="bg1"/>
                </a:solidFill>
              </a:rPr>
              <a:t>Date: 23 September 2022</a:t>
            </a:r>
          </a:p>
        </p:txBody>
      </p:sp>
      <p:cxnSp>
        <p:nvCxnSpPr>
          <p:cNvPr id="5" name="Straight Connector 4">
            <a:extLst>
              <a:ext uri="{FF2B5EF4-FFF2-40B4-BE49-F238E27FC236}">
                <a16:creationId xmlns:a16="http://schemas.microsoft.com/office/drawing/2014/main" id="{9D9F83AA-C21B-CDF5-B3FD-3F106F516481}"/>
              </a:ext>
            </a:extLst>
          </p:cNvPr>
          <p:cNvCxnSpPr/>
          <p:nvPr/>
        </p:nvCxnSpPr>
        <p:spPr>
          <a:xfrm>
            <a:off x="7395099" y="194421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r>
              <a:rPr lang="en-GB" sz="2000" dirty="0">
                <a:latin typeface="Arial Narrow" panose="020B0606020202030204" pitchFamily="34" charset="0"/>
              </a:rPr>
              <a:t>.</a:t>
            </a:r>
            <a:br>
              <a:rPr lang="en-GB" sz="2000" dirty="0">
                <a:latin typeface="Arial Narrow" panose="020B0606020202030204" pitchFamily="34" charset="0"/>
              </a:rPr>
            </a:br>
            <a:endParaRPr lang="en-GB" sz="2000" dirty="0">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975380"/>
              </p:ext>
            </p:extLst>
          </p:nvPr>
        </p:nvGraphicFramePr>
        <p:xfrm>
          <a:off x="287338" y="2493899"/>
          <a:ext cx="8288490" cy="3530146"/>
        </p:xfrm>
        <a:graphic>
          <a:graphicData uri="http://schemas.openxmlformats.org/drawingml/2006/table">
            <a:tbl>
              <a:tblPr firstRow="1" bandRow="1">
                <a:tableStyleId>{5C22544A-7EE6-4342-B048-85BDC9FD1C3A}</a:tableStyleId>
              </a:tblPr>
              <a:tblGrid>
                <a:gridCol w="2762830">
                  <a:extLst>
                    <a:ext uri="{9D8B030D-6E8A-4147-A177-3AD203B41FA5}">
                      <a16:colId xmlns:a16="http://schemas.microsoft.com/office/drawing/2014/main" val="618389756"/>
                    </a:ext>
                  </a:extLst>
                </a:gridCol>
                <a:gridCol w="2762830">
                  <a:extLst>
                    <a:ext uri="{9D8B030D-6E8A-4147-A177-3AD203B41FA5}">
                      <a16:colId xmlns:a16="http://schemas.microsoft.com/office/drawing/2014/main" val="1068859326"/>
                    </a:ext>
                  </a:extLst>
                </a:gridCol>
                <a:gridCol w="2762830">
                  <a:extLst>
                    <a:ext uri="{9D8B030D-6E8A-4147-A177-3AD203B41FA5}">
                      <a16:colId xmlns:a16="http://schemas.microsoft.com/office/drawing/2014/main" val="504130832"/>
                    </a:ext>
                  </a:extLst>
                </a:gridCol>
              </a:tblGrid>
              <a:tr h="761442">
                <a:tc>
                  <a:txBody>
                    <a:bodyPr/>
                    <a:lstStyle/>
                    <a:p>
                      <a:pPr algn="ctr">
                        <a:lnSpc>
                          <a:spcPct val="150000"/>
                        </a:lnSpc>
                        <a:spcAft>
                          <a:spcPts val="0"/>
                        </a:spcAft>
                      </a:pPr>
                      <a:r>
                        <a:rPr lang="en-GB" sz="1600" b="1" dirty="0">
                          <a:effectLst/>
                          <a:latin typeface="+mn-lt"/>
                          <a:ea typeface="Calibri" panose="020F0502020204030204" pitchFamily="34" charset="0"/>
                          <a:cs typeface="Arial" panose="020B0604020202020204" pitchFamily="34" charset="0"/>
                        </a:rPr>
                        <a:t>Phase I</a:t>
                      </a:r>
                    </a:p>
                    <a:p>
                      <a:pPr algn="ctr">
                        <a:lnSpc>
                          <a:spcPct val="150000"/>
                        </a:lnSpc>
                        <a:spcAft>
                          <a:spcPts val="0"/>
                        </a:spcAft>
                      </a:pP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600" b="1" dirty="0">
                          <a:effectLst/>
                          <a:latin typeface="+mn-lt"/>
                          <a:ea typeface="Calibri" panose="020F0502020204030204" pitchFamily="34" charset="0"/>
                          <a:cs typeface="Arial" panose="020B0604020202020204" pitchFamily="34" charset="0"/>
                        </a:rPr>
                        <a:t>Phase II</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600" b="1" dirty="0">
                          <a:effectLst/>
                          <a:latin typeface="+mn-lt"/>
                          <a:ea typeface="Calibri" panose="020F0502020204030204" pitchFamily="34" charset="0"/>
                          <a:cs typeface="Arial" panose="020B0604020202020204" pitchFamily="34" charset="0"/>
                        </a:rPr>
                        <a:t>Phase III</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9009898"/>
                  </a:ext>
                </a:extLst>
              </a:tr>
              <a:tr h="1204357">
                <a:tc>
                  <a:txBody>
                    <a:bodyPr/>
                    <a:lstStyle/>
                    <a:p>
                      <a:pPr algn="ctr">
                        <a:lnSpc>
                          <a:spcPct val="150000"/>
                        </a:lnSpc>
                        <a:spcAft>
                          <a:spcPts val="0"/>
                        </a:spcAft>
                      </a:pPr>
                      <a:r>
                        <a:rPr lang="en-ZA" sz="1600" b="1" dirty="0">
                          <a:effectLst/>
                          <a:latin typeface="+mn-lt"/>
                          <a:ea typeface="Calibri" panose="020F0502020204030204" pitchFamily="34" charset="0"/>
                          <a:cs typeface="Arial" panose="020B0604020202020204" pitchFamily="34" charset="0"/>
                        </a:rPr>
                        <a:t>Pre -Qualifying Criteria</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600" b="1" dirty="0">
                          <a:effectLst/>
                          <a:latin typeface="+mn-lt"/>
                          <a:ea typeface="Calibri" panose="020F0502020204030204" pitchFamily="34" charset="0"/>
                          <a:cs typeface="Arial" panose="020B0604020202020204" pitchFamily="34" charset="0"/>
                        </a:rPr>
                        <a:t>Mandatory and other standard bidding requirements</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600" b="1" dirty="0">
                          <a:effectLst/>
                          <a:latin typeface="+mn-lt"/>
                          <a:ea typeface="Calibri" panose="020F0502020204030204" pitchFamily="34" charset="0"/>
                          <a:cs typeface="Arial" panose="020B0604020202020204" pitchFamily="34" charset="0"/>
                        </a:rPr>
                        <a:t>Price and B-BBEE</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0610652"/>
                  </a:ext>
                </a:extLst>
              </a:tr>
              <a:tr h="1564347">
                <a:tc>
                  <a:txBody>
                    <a:bodyPr/>
                    <a:lstStyle/>
                    <a:p>
                      <a:pPr>
                        <a:lnSpc>
                          <a:spcPct val="150000"/>
                        </a:lnSpc>
                        <a:spcAft>
                          <a:spcPts val="0"/>
                        </a:spcAft>
                      </a:pPr>
                      <a:r>
                        <a:rPr lang="en-GB" sz="1600" dirty="0">
                          <a:effectLst/>
                          <a:latin typeface="+mn-lt"/>
                          <a:ea typeface="Calibri" panose="020F0502020204030204" pitchFamily="34" charset="0"/>
                          <a:cs typeface="Arial" panose="020B0604020202020204" pitchFamily="34" charset="0"/>
                        </a:rPr>
                        <a:t>Regulation 4(1)(a)  </a:t>
                      </a:r>
                      <a:endParaRPr lang="en-GB" sz="1600" dirty="0">
                        <a:effectLst/>
                        <a:latin typeface="+mn-lt"/>
                        <a:ea typeface="Calibri" panose="020F0502020204030204" pitchFamily="34" charset="0"/>
                        <a:cs typeface="Times New Roman" panose="02020603050405020304" pitchFamily="18" charset="0"/>
                      </a:endParaRPr>
                    </a:p>
                    <a:p>
                      <a:pPr>
                        <a:lnSpc>
                          <a:spcPct val="150000"/>
                        </a:lnSpc>
                        <a:spcAft>
                          <a:spcPts val="0"/>
                        </a:spcAft>
                      </a:pPr>
                      <a:r>
                        <a:rPr lang="en-GB" sz="1600" dirty="0">
                          <a:effectLst/>
                          <a:latin typeface="+mn-lt"/>
                          <a:ea typeface="Calibri" panose="020F0502020204030204" pitchFamily="34" charset="0"/>
                          <a:cs typeface="Arial" panose="020B0604020202020204" pitchFamily="34" charset="0"/>
                        </a:rPr>
                        <a:t>Level 1 to 4 </a:t>
                      </a:r>
                      <a:endParaRPr lang="en-GB" sz="1600" dirty="0">
                        <a:effectLst/>
                        <a:latin typeface="+mn-lt"/>
                        <a:ea typeface="Calibri" panose="020F0502020204030204" pitchFamily="34" charset="0"/>
                        <a:cs typeface="Times New Roman" panose="02020603050405020304" pitchFamily="18" charset="0"/>
                      </a:endParaRPr>
                    </a:p>
                    <a:p>
                      <a:pPr>
                        <a:lnSpc>
                          <a:spcPct val="150000"/>
                        </a:lnSpc>
                        <a:spcAft>
                          <a:spcPts val="0"/>
                        </a:spcAft>
                      </a:pPr>
                      <a:r>
                        <a:rPr lang="en-GB" sz="1600" dirty="0">
                          <a:effectLst/>
                          <a:latin typeface="+mn-lt"/>
                          <a:ea typeface="Calibri" panose="020F0502020204030204" pitchFamily="34" charset="0"/>
                          <a:cs typeface="Arial" panose="020B0604020202020204" pitchFamily="34" charset="0"/>
                        </a:rPr>
                        <a:t>Compliant </a:t>
                      </a:r>
                    </a:p>
                    <a:p>
                      <a:pPr>
                        <a:lnSpc>
                          <a:spcPct val="150000"/>
                        </a:lnSpc>
                        <a:spcAft>
                          <a:spcPts val="0"/>
                        </a:spcAft>
                      </a:pP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1600" dirty="0">
                          <a:effectLst/>
                          <a:latin typeface="+mn-lt"/>
                          <a:ea typeface="Calibri" panose="020F0502020204030204" pitchFamily="34" charset="0"/>
                          <a:cs typeface="Arial" panose="020B0604020202020204" pitchFamily="34" charset="0"/>
                        </a:rPr>
                        <a:t>Compliance with administrative and mandatory requirements</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0"/>
                        </a:spcAft>
                      </a:pPr>
                      <a:r>
                        <a:rPr lang="en-GB" sz="1600" dirty="0">
                          <a:effectLst/>
                          <a:latin typeface="+mn-lt"/>
                          <a:ea typeface="Calibri" panose="020F0502020204030204" pitchFamily="34" charset="0"/>
                          <a:cs typeface="Arial" panose="020B0604020202020204" pitchFamily="34" charset="0"/>
                        </a:rPr>
                        <a:t>Bids evaluated in terms of the 90/10  preference system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5848869"/>
                  </a:ext>
                </a:extLst>
              </a:tr>
            </a:tbl>
          </a:graphicData>
        </a:graphic>
      </p:graphicFrame>
    </p:spTree>
    <p:extLst>
      <p:ext uri="{BB962C8B-B14F-4D97-AF65-F5344CB8AC3E}">
        <p14:creationId xmlns:p14="http://schemas.microsoft.com/office/powerpoint/2010/main" val="54475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945715"/>
          </a:xfrm>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r>
              <a:rPr lang="en-GB" sz="2000" dirty="0">
                <a:latin typeface="Arial Narrow" panose="020B0606020202030204" pitchFamily="34" charset="0"/>
              </a:rPr>
              <a:t>.</a:t>
            </a:r>
            <a:br>
              <a:rPr lang="en-GB" sz="2000" dirty="0">
                <a:latin typeface="Arial Narrow" panose="020B0606020202030204" pitchFamily="34" charset="0"/>
              </a:rPr>
            </a:br>
            <a:endParaRPr lang="en-GB" sz="2000"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r>
              <a:rPr lang="en-GB" dirty="0">
                <a:latin typeface="+mj-lt"/>
              </a:rPr>
              <a:t>Phase I: Pre-Qualifying Criteria</a:t>
            </a:r>
          </a:p>
          <a:p>
            <a:endParaRPr lang="en-GB" dirty="0">
              <a:latin typeface="+mj-lt"/>
            </a:endParaRPr>
          </a:p>
          <a:p>
            <a:pPr lvl="2"/>
            <a:r>
              <a:rPr lang="en-GB" sz="1600" dirty="0">
                <a:latin typeface="+mj-lt"/>
              </a:rPr>
              <a:t>Pre-qualification criteria for preferential procurement is set according to Regulation 4(1)(a) of the Preferential Procurement Policy Framework Act, 2000: Preferential Procurement Regulations, (PPR) 2017.</a:t>
            </a:r>
          </a:p>
          <a:p>
            <a:pPr lvl="2"/>
            <a:r>
              <a:rPr lang="en-GB" sz="1600" dirty="0">
                <a:latin typeface="+mj-lt"/>
              </a:rPr>
              <a:t>Bidders must be a minimum B-BBEE status level contributor from level 1(one) to 4(four) as per regulation 4(a) of Preferential Procurement Regulations, 2017.</a:t>
            </a:r>
          </a:p>
          <a:p>
            <a:pPr lvl="2"/>
            <a:r>
              <a:rPr lang="en-GB" sz="1600" dirty="0">
                <a:latin typeface="+mj-lt"/>
              </a:rPr>
              <a:t>Bidders must submit a valid B-BBEE status level contributor verification certificate by SANAS accreditation institution OR valid JV B-BBEE status level contributor verification certificate by SANAS accreditation institution OR valid sworn-affidavit signed by the EME representative and attested by Commissioner of oaths or certified copies thereof OR valid B-BBEE affidavit issued by CIPC.</a:t>
            </a:r>
          </a:p>
          <a:p>
            <a:pPr lvl="2"/>
            <a:r>
              <a:rPr lang="en-GB" sz="1600" dirty="0">
                <a:latin typeface="+mj-lt"/>
              </a:rPr>
              <a:t>A bid that fails to meet prescribed pre-qualifying criteria will be disqualified.</a:t>
            </a:r>
          </a:p>
          <a:p>
            <a:pPr lvl="2"/>
            <a:r>
              <a:rPr lang="en-GB" sz="1600" dirty="0">
                <a:latin typeface="+mj-lt"/>
              </a:rPr>
              <a:t>In order to proceed to Phase II, bidders must meet the pre-qualifying criteria, failing which the bid will be disqualified.</a:t>
            </a:r>
          </a:p>
          <a:p>
            <a:pPr marL="685800" lvl="2" indent="0">
              <a:buNone/>
            </a:pPr>
            <a:endParaRPr lang="en-GB" sz="1600" dirty="0">
              <a:latin typeface="+mj-lt"/>
            </a:endParaRPr>
          </a:p>
          <a:p>
            <a:pPr marL="685800" lvl="2" indent="0">
              <a:buNone/>
            </a:pPr>
            <a:r>
              <a:rPr lang="en-GB" sz="1600" b="1" dirty="0">
                <a:latin typeface="+mj-lt"/>
              </a:rPr>
              <a:t>Refer to page 10 of SCC</a:t>
            </a:r>
          </a:p>
          <a:p>
            <a:pPr lvl="2"/>
            <a:endParaRPr lang="en-ZA" sz="1600" b="1" dirty="0">
              <a:latin typeface="+mj-lt"/>
            </a:endParaRPr>
          </a:p>
          <a:p>
            <a:pPr lvl="2"/>
            <a:endParaRPr lang="en-ZA" sz="1600" b="1" dirty="0">
              <a:latin typeface="+mj-lt"/>
            </a:endParaRPr>
          </a:p>
        </p:txBody>
      </p:sp>
    </p:spTree>
    <p:extLst>
      <p:ext uri="{BB962C8B-B14F-4D97-AF65-F5344CB8AC3E}">
        <p14:creationId xmlns:p14="http://schemas.microsoft.com/office/powerpoint/2010/main" val="147513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r>
              <a:rPr lang="en-GB" sz="2000" dirty="0">
                <a:latin typeface="Arial Narrow" panose="020B0606020202030204" pitchFamily="34" charset="0"/>
              </a:rPr>
              <a:t>.</a:t>
            </a:r>
            <a:br>
              <a:rPr lang="en-GB" sz="2000" dirty="0">
                <a:latin typeface="Arial Narrow" panose="020B0606020202030204" pitchFamily="34" charset="0"/>
              </a:rPr>
            </a:br>
            <a:endParaRPr lang="en-GB" sz="2000"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r>
              <a:rPr lang="en-GB" dirty="0"/>
              <a:t>Phase II: Compliance with mandatory and other standard bidding requirements.</a:t>
            </a:r>
          </a:p>
          <a:p>
            <a:pPr>
              <a:buFontTx/>
              <a:buChar char="-"/>
            </a:pPr>
            <a:r>
              <a:rPr lang="en-GB" dirty="0"/>
              <a:t>Legislative Compliance documents </a:t>
            </a:r>
            <a:endParaRPr lang="en-GB" b="1" dirty="0">
              <a:highlight>
                <a:srgbClr val="FFFF00"/>
              </a:highlight>
            </a:endParaRPr>
          </a:p>
          <a:p>
            <a:pPr>
              <a:buFontTx/>
              <a:buChar char="-"/>
            </a:pPr>
            <a:r>
              <a:rPr lang="en-GB" dirty="0"/>
              <a:t>Other bid documents</a:t>
            </a:r>
          </a:p>
          <a:p>
            <a:pPr>
              <a:buFontTx/>
              <a:buChar char="-"/>
            </a:pPr>
            <a:r>
              <a:rPr lang="en-GB" dirty="0"/>
              <a:t>Mandatory Requirement </a:t>
            </a:r>
          </a:p>
          <a:p>
            <a:pPr marL="171450" lvl="3">
              <a:spcBef>
                <a:spcPts val="750"/>
              </a:spcBef>
            </a:pPr>
            <a:r>
              <a:rPr lang="en-GB" sz="1400" dirty="0"/>
              <a:t>Wholesale Licence Certificate </a:t>
            </a:r>
          </a:p>
          <a:p>
            <a:pPr marL="171450" lvl="3">
              <a:spcBef>
                <a:spcPts val="750"/>
              </a:spcBef>
            </a:pPr>
            <a:r>
              <a:rPr lang="en-GB" sz="1400" dirty="0"/>
              <a:t>Office Deport footprint</a:t>
            </a:r>
          </a:p>
          <a:p>
            <a:pPr marL="171450" lvl="3">
              <a:spcBef>
                <a:spcPts val="750"/>
              </a:spcBef>
            </a:pPr>
            <a:r>
              <a:rPr lang="en-GB" sz="1400" dirty="0"/>
              <a:t>Authorisation Declaration</a:t>
            </a:r>
          </a:p>
          <a:p>
            <a:pPr marL="171450" lvl="3">
              <a:spcBef>
                <a:spcPts val="750"/>
              </a:spcBef>
            </a:pPr>
            <a:r>
              <a:rPr lang="en-ZA" sz="1400" dirty="0"/>
              <a:t>Pricing Structure – Refer to paragraph 6.3.4 (Bidders to note group series items </a:t>
            </a:r>
            <a:r>
              <a:rPr lang="en-ZA" sz="1400" dirty="0" err="1"/>
              <a:t>i.e</a:t>
            </a:r>
            <a:r>
              <a:rPr lang="en-ZA" sz="1400" dirty="0"/>
              <a:t> 151111510-00000, 151111510-00001 and 151111510-00002)</a:t>
            </a:r>
          </a:p>
          <a:p>
            <a:pPr marL="171450" lvl="3">
              <a:spcBef>
                <a:spcPts val="750"/>
              </a:spcBef>
            </a:pPr>
            <a:endParaRPr lang="en-ZA" sz="1400" dirty="0"/>
          </a:p>
          <a:p>
            <a:pPr marL="0" lvl="3" indent="0">
              <a:spcBef>
                <a:spcPts val="750"/>
              </a:spcBef>
              <a:buNone/>
            </a:pPr>
            <a:endParaRPr lang="en-GB" b="1" dirty="0"/>
          </a:p>
        </p:txBody>
      </p:sp>
    </p:spTree>
    <p:extLst>
      <p:ext uri="{BB962C8B-B14F-4D97-AF65-F5344CB8AC3E}">
        <p14:creationId xmlns:p14="http://schemas.microsoft.com/office/powerpoint/2010/main" val="2334666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620038"/>
            <a:ext cx="8536487" cy="945715"/>
          </a:xfrm>
        </p:spPr>
        <p:txBody>
          <a:bodyPr>
            <a:normAutofit fontScale="90000"/>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r>
              <a:rPr lang="en-GB" sz="2800" dirty="0"/>
              <a:t>.</a:t>
            </a:r>
            <a:br>
              <a:rPr lang="en-GB" sz="2800" dirty="0"/>
            </a:br>
            <a:endParaRPr lang="en-GB" sz="2800" dirty="0"/>
          </a:p>
        </p:txBody>
      </p:sp>
      <p:sp>
        <p:nvSpPr>
          <p:cNvPr id="3" name="Content Placeholder 2"/>
          <p:cNvSpPr>
            <a:spLocks noGrp="1"/>
          </p:cNvSpPr>
          <p:nvPr>
            <p:ph idx="1"/>
          </p:nvPr>
        </p:nvSpPr>
        <p:spPr/>
        <p:txBody>
          <a:bodyPr/>
          <a:lstStyle/>
          <a:p>
            <a:r>
              <a:rPr lang="en-GB" sz="2000" dirty="0">
                <a:latin typeface="Arial Narrow" panose="020B0606020202030204" pitchFamily="34" charset="0"/>
              </a:rPr>
              <a:t>Phase III: Price and B-BBEE </a:t>
            </a:r>
          </a:p>
          <a:p>
            <a:r>
              <a:rPr lang="en-GB" sz="2000" dirty="0">
                <a:latin typeface="Arial Narrow" panose="020B0606020202030204" pitchFamily="34" charset="0"/>
              </a:rPr>
              <a:t>90/10 Preference Point System will be used</a:t>
            </a:r>
          </a:p>
          <a:p>
            <a:r>
              <a:rPr lang="en-GB" sz="2000" dirty="0">
                <a:latin typeface="Arial Narrow" panose="020B0606020202030204" pitchFamily="34" charset="0"/>
              </a:rPr>
              <a:t>The bid price (Maximum of 90 points)</a:t>
            </a:r>
          </a:p>
          <a:p>
            <a:r>
              <a:rPr lang="en-GB" sz="2000" dirty="0">
                <a:latin typeface="Arial Narrow" panose="020B0606020202030204" pitchFamily="34" charset="0"/>
              </a:rPr>
              <a:t>A maximum of 10 points may be allocated to bidders for attaining their level B-BBEE status level of contribution.</a:t>
            </a:r>
          </a:p>
          <a:p>
            <a:r>
              <a:rPr lang="en-GB" sz="2000" dirty="0">
                <a:latin typeface="Arial Narrow" panose="020B0606020202030204" pitchFamily="34" charset="0"/>
              </a:rPr>
              <a:t>Refer to page </a:t>
            </a:r>
            <a:r>
              <a:rPr lang="en-GB" sz="2000" b="1" dirty="0">
                <a:latin typeface="Arial Narrow" panose="020B0606020202030204" pitchFamily="34" charset="0"/>
              </a:rPr>
              <a:t>6.5 of the SCC </a:t>
            </a:r>
          </a:p>
          <a:p>
            <a:endParaRPr lang="en-GB" dirty="0"/>
          </a:p>
        </p:txBody>
      </p:sp>
    </p:spTree>
    <p:extLst>
      <p:ext uri="{BB962C8B-B14F-4D97-AF65-F5344CB8AC3E}">
        <p14:creationId xmlns:p14="http://schemas.microsoft.com/office/powerpoint/2010/main" val="262432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BC6B-35E8-2FBA-E8B7-50B15084711D}"/>
              </a:ext>
            </a:extLst>
          </p:cNvPr>
          <p:cNvSpPr>
            <a:spLocks noGrp="1"/>
          </p:cNvSpPr>
          <p:nvPr>
            <p:ph type="title"/>
          </p:nvPr>
        </p:nvSpPr>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br>
              <a:rPr lang="en-GB" sz="2000" dirty="0">
                <a:latin typeface="Arial Narrow" panose="020B0606020202030204" pitchFamily="34" charset="0"/>
              </a:rPr>
            </a:br>
            <a:endParaRPr lang="en-ZA" sz="2000" dirty="0">
              <a:latin typeface="Arial Narrow" panose="020B0606020202030204" pitchFamily="34" charset="0"/>
            </a:endParaRPr>
          </a:p>
        </p:txBody>
      </p:sp>
      <p:graphicFrame>
        <p:nvGraphicFramePr>
          <p:cNvPr id="4" name="Content Placeholder 3">
            <a:extLst>
              <a:ext uri="{FF2B5EF4-FFF2-40B4-BE49-F238E27FC236}">
                <a16:creationId xmlns:a16="http://schemas.microsoft.com/office/drawing/2014/main" id="{CA1B6392-9213-53CE-9225-B158FB82F23F}"/>
              </a:ext>
            </a:extLst>
          </p:cNvPr>
          <p:cNvGraphicFramePr>
            <a:graphicFrameLocks noGrp="1"/>
          </p:cNvGraphicFramePr>
          <p:nvPr>
            <p:ph idx="1"/>
            <p:extLst>
              <p:ext uri="{D42A27DB-BD31-4B8C-83A1-F6EECF244321}">
                <p14:modId xmlns:p14="http://schemas.microsoft.com/office/powerpoint/2010/main" val="2883658134"/>
              </p:ext>
            </p:extLst>
          </p:nvPr>
        </p:nvGraphicFramePr>
        <p:xfrm>
          <a:off x="692458" y="2272683"/>
          <a:ext cx="7989903" cy="3201811"/>
        </p:xfrm>
        <a:graphic>
          <a:graphicData uri="http://schemas.openxmlformats.org/drawingml/2006/table">
            <a:tbl>
              <a:tblPr firstRow="1" firstCol="1" bandRow="1"/>
              <a:tblGrid>
                <a:gridCol w="4571188">
                  <a:extLst>
                    <a:ext uri="{9D8B030D-6E8A-4147-A177-3AD203B41FA5}">
                      <a16:colId xmlns:a16="http://schemas.microsoft.com/office/drawing/2014/main" val="1305727430"/>
                    </a:ext>
                  </a:extLst>
                </a:gridCol>
                <a:gridCol w="3418715">
                  <a:extLst>
                    <a:ext uri="{9D8B030D-6E8A-4147-A177-3AD203B41FA5}">
                      <a16:colId xmlns:a16="http://schemas.microsoft.com/office/drawing/2014/main" val="1771405365"/>
                    </a:ext>
                  </a:extLst>
                </a:gridCol>
              </a:tblGrid>
              <a:tr h="320017">
                <a:tc>
                  <a:txBody>
                    <a:bodyPr/>
                    <a:lstStyle/>
                    <a:p>
                      <a:pPr marL="6350" indent="-6350" algn="just">
                        <a:lnSpc>
                          <a:spcPct val="150000"/>
                        </a:lnSpc>
                        <a:spcAft>
                          <a:spcPts val="1300"/>
                        </a:spcAft>
                      </a:pPr>
                      <a:r>
                        <a:rPr lang="en-ZA" sz="1100" b="1">
                          <a:solidFill>
                            <a:srgbClr val="FFFFFF"/>
                          </a:solidFill>
                          <a:effectLst/>
                          <a:latin typeface="Arial Narrow" panose="020B0606020202030204" pitchFamily="34" charset="0"/>
                          <a:ea typeface="Arial" panose="020B0604020202020204" pitchFamily="34" charset="0"/>
                          <a:cs typeface="Times New Roman" panose="02020603050405020304" pitchFamily="18" charset="0"/>
                        </a:rPr>
                        <a:t>B-BBEE Status Level of Contributor</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635" indent="-6350" algn="just">
                        <a:lnSpc>
                          <a:spcPct val="150000"/>
                        </a:lnSpc>
                        <a:spcAft>
                          <a:spcPts val="1300"/>
                        </a:spcAft>
                      </a:pPr>
                      <a:r>
                        <a:rPr lang="en-ZA" sz="1100" b="1">
                          <a:solidFill>
                            <a:srgbClr val="FFFFFF"/>
                          </a:solidFill>
                          <a:effectLst/>
                          <a:latin typeface="Arial Narrow" panose="020B0606020202030204" pitchFamily="34" charset="0"/>
                          <a:ea typeface="Arial" panose="020B0604020202020204" pitchFamily="34" charset="0"/>
                          <a:cs typeface="Times New Roman" panose="02020603050405020304" pitchFamily="18" charset="0"/>
                        </a:rPr>
                        <a:t>Number of Points</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09768489"/>
                  </a:ext>
                </a:extLst>
              </a:tr>
              <a:tr h="321002">
                <a:tc>
                  <a:txBody>
                    <a:bodyPr/>
                    <a:lstStyle/>
                    <a:p>
                      <a:pPr marL="344170" indent="-6350" algn="just">
                        <a:lnSpc>
                          <a:spcPct val="150000"/>
                        </a:lnSpc>
                        <a:spcAft>
                          <a:spcPts val="1300"/>
                        </a:spcAft>
                      </a:pPr>
                      <a:r>
                        <a:rPr lang="en-ZA"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1</a:t>
                      </a:r>
                      <a:endPar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10</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216648"/>
                  </a:ext>
                </a:extLst>
              </a:tr>
              <a:tr h="320099">
                <a:tc>
                  <a:txBody>
                    <a:bodyPr/>
                    <a:lstStyle/>
                    <a:p>
                      <a:pPr marL="31115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2</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9</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381931"/>
                  </a:ext>
                </a:extLst>
              </a:tr>
              <a:tr h="320099">
                <a:tc>
                  <a:txBody>
                    <a:bodyPr/>
                    <a:lstStyle/>
                    <a:p>
                      <a:pPr marL="31115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3</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6</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900180"/>
                  </a:ext>
                </a:extLst>
              </a:tr>
              <a:tr h="320099">
                <a:tc>
                  <a:txBody>
                    <a:bodyPr/>
                    <a:lstStyle/>
                    <a:p>
                      <a:pPr marL="31115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4</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5</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834728"/>
                  </a:ext>
                </a:extLst>
              </a:tr>
              <a:tr h="320099">
                <a:tc>
                  <a:txBody>
                    <a:bodyPr/>
                    <a:lstStyle/>
                    <a:p>
                      <a:pPr marL="31115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5</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4</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389064"/>
                  </a:ext>
                </a:extLst>
              </a:tr>
              <a:tr h="320099">
                <a:tc>
                  <a:txBody>
                    <a:bodyPr/>
                    <a:lstStyle/>
                    <a:p>
                      <a:pPr marL="31115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6</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3</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828607"/>
                  </a:ext>
                </a:extLst>
              </a:tr>
              <a:tr h="320099">
                <a:tc>
                  <a:txBody>
                    <a:bodyPr/>
                    <a:lstStyle/>
                    <a:p>
                      <a:pPr marL="31115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7</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2</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173619"/>
                  </a:ext>
                </a:extLst>
              </a:tr>
              <a:tr h="320099">
                <a:tc>
                  <a:txBody>
                    <a:bodyPr/>
                    <a:lstStyle/>
                    <a:p>
                      <a:pPr marL="31115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8</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just">
                        <a:lnSpc>
                          <a:spcPct val="150000"/>
                        </a:lnSpc>
                        <a:spcAft>
                          <a:spcPts val="1300"/>
                        </a:spcAft>
                      </a:pPr>
                      <a:r>
                        <a:rPr lang="en-ZA" sz="110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1</a:t>
                      </a:r>
                      <a:endParaRPr lang="en-ZA"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064456"/>
                  </a:ext>
                </a:extLst>
              </a:tr>
              <a:tr h="320099">
                <a:tc>
                  <a:txBody>
                    <a:bodyPr/>
                    <a:lstStyle/>
                    <a:p>
                      <a:pPr marL="611505" indent="-6350" algn="just">
                        <a:lnSpc>
                          <a:spcPct val="150000"/>
                        </a:lnSpc>
                        <a:spcAft>
                          <a:spcPts val="1300"/>
                        </a:spcAft>
                      </a:pPr>
                      <a:r>
                        <a:rPr lang="en-ZA"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Non- compliant contributor</a:t>
                      </a:r>
                      <a:endPar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6350" algn="just">
                        <a:lnSpc>
                          <a:spcPct val="150000"/>
                        </a:lnSpc>
                        <a:spcAft>
                          <a:spcPts val="1300"/>
                        </a:spcAft>
                      </a:pPr>
                      <a:r>
                        <a:rPr lang="en-ZA" sz="11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0</a:t>
                      </a:r>
                      <a:endParaRPr lang="en-ZA"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7945" marR="73025" marT="2730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889246"/>
                  </a:ext>
                </a:extLst>
              </a:tr>
            </a:tbl>
          </a:graphicData>
        </a:graphic>
      </p:graphicFrame>
    </p:spTree>
    <p:extLst>
      <p:ext uri="{BB962C8B-B14F-4D97-AF65-F5344CB8AC3E}">
        <p14:creationId xmlns:p14="http://schemas.microsoft.com/office/powerpoint/2010/main" val="1196392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r>
              <a:rPr lang="en-GB" sz="2800" dirty="0"/>
              <a:t>.</a:t>
            </a:r>
            <a:br>
              <a:rPr lang="en-GB" sz="2800" dirty="0"/>
            </a:b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9184362"/>
              </p:ext>
            </p:extLst>
          </p:nvPr>
        </p:nvGraphicFramePr>
        <p:xfrm>
          <a:off x="287338" y="1825625"/>
          <a:ext cx="8537576" cy="2519680"/>
        </p:xfrm>
        <a:graphic>
          <a:graphicData uri="http://schemas.openxmlformats.org/drawingml/2006/table">
            <a:tbl>
              <a:tblPr firstRow="1" bandRow="1">
                <a:tableStyleId>{5C22544A-7EE6-4342-B048-85BDC9FD1C3A}</a:tableStyleId>
              </a:tblPr>
              <a:tblGrid>
                <a:gridCol w="4268788">
                  <a:extLst>
                    <a:ext uri="{9D8B030D-6E8A-4147-A177-3AD203B41FA5}">
                      <a16:colId xmlns:a16="http://schemas.microsoft.com/office/drawing/2014/main" val="4286425281"/>
                    </a:ext>
                  </a:extLst>
                </a:gridCol>
                <a:gridCol w="4268788">
                  <a:extLst>
                    <a:ext uri="{9D8B030D-6E8A-4147-A177-3AD203B41FA5}">
                      <a16:colId xmlns:a16="http://schemas.microsoft.com/office/drawing/2014/main" val="1914275801"/>
                    </a:ext>
                  </a:extLst>
                </a:gridCol>
              </a:tblGrid>
              <a:tr h="370840">
                <a:tc>
                  <a:txBody>
                    <a:bodyPr/>
                    <a:lstStyle/>
                    <a:p>
                      <a:r>
                        <a:rPr lang="en-GB" dirty="0"/>
                        <a:t>ACCEPTABLE</a:t>
                      </a:r>
                      <a:r>
                        <a:rPr lang="en-GB" baseline="0" dirty="0"/>
                        <a:t> BID</a:t>
                      </a:r>
                      <a:endParaRPr lang="en-GB" dirty="0"/>
                    </a:p>
                  </a:txBody>
                  <a:tcPr/>
                </a:tc>
                <a:tc>
                  <a:txBody>
                    <a:bodyPr/>
                    <a:lstStyle/>
                    <a:p>
                      <a:r>
                        <a:rPr lang="en-GB" dirty="0"/>
                        <a:t>UNACCEPTABLE BID</a:t>
                      </a:r>
                    </a:p>
                  </a:txBody>
                  <a:tcPr/>
                </a:tc>
                <a:extLst>
                  <a:ext uri="{0D108BD9-81ED-4DB2-BD59-A6C34878D82A}">
                    <a16:rowId xmlns:a16="http://schemas.microsoft.com/office/drawing/2014/main" val="3305982714"/>
                  </a:ext>
                </a:extLst>
              </a:tr>
              <a:tr h="370840">
                <a:tc>
                  <a:txBody>
                    <a:bodyPr/>
                    <a:lstStyle/>
                    <a:p>
                      <a:pPr marL="342900" indent="-342900">
                        <a:buAutoNum type="arabicPeriod"/>
                      </a:pPr>
                      <a:r>
                        <a:rPr lang="en-ZA" dirty="0"/>
                        <a:t>Phase</a:t>
                      </a:r>
                      <a:r>
                        <a:rPr lang="en-ZA" baseline="0" dirty="0"/>
                        <a:t> I: </a:t>
                      </a:r>
                      <a:r>
                        <a:rPr lang="en-ZA" dirty="0"/>
                        <a:t>B-BBEE Level 1-4</a:t>
                      </a:r>
                    </a:p>
                    <a:p>
                      <a:pPr marL="0" indent="0">
                        <a:buNone/>
                      </a:pPr>
                      <a:r>
                        <a:rPr lang="en-ZA" dirty="0"/>
                        <a:t>If</a:t>
                      </a:r>
                      <a:r>
                        <a:rPr lang="en-ZA" baseline="0" dirty="0"/>
                        <a:t> a bidder does not meet the Pre-Qualification the bid will be disqualified.</a:t>
                      </a:r>
                    </a:p>
                    <a:p>
                      <a:pPr marL="0" indent="0">
                        <a:buNone/>
                      </a:pPr>
                      <a:endParaRPr lang="en-ZA" baseline="0" dirty="0"/>
                    </a:p>
                    <a:p>
                      <a:pPr marL="0" indent="0">
                        <a:buNone/>
                      </a:pPr>
                      <a:r>
                        <a:rPr lang="en-ZA" baseline="0" dirty="0"/>
                        <a:t>2. Phase II: Provide </a:t>
                      </a:r>
                      <a:r>
                        <a:rPr lang="en-ZA" b="1" baseline="0" dirty="0"/>
                        <a:t>ALL</a:t>
                      </a:r>
                      <a:r>
                        <a:rPr lang="en-ZA" baseline="0" dirty="0"/>
                        <a:t> mandatory documents / information including completed and signed SBD Forms.</a:t>
                      </a:r>
                    </a:p>
                    <a:p>
                      <a:pPr marL="0" indent="0">
                        <a:buNone/>
                      </a:pPr>
                      <a:endParaRPr lang="en-ZA" baseline="0" dirty="0"/>
                    </a:p>
                    <a:p>
                      <a:pPr marL="0" indent="0">
                        <a:buNone/>
                      </a:pPr>
                      <a:r>
                        <a:rPr lang="en-ZA" baseline="0" dirty="0"/>
                        <a:t>3. Phase III: Compliance to pricing structure as indicated on page 12-13 of SCC </a:t>
                      </a:r>
                    </a:p>
                    <a:p>
                      <a:pPr marL="0" indent="0">
                        <a:buNone/>
                      </a:pPr>
                      <a:endParaRPr lang="en-ZA" baseline="0" dirty="0"/>
                    </a:p>
                  </a:txBody>
                  <a:tcPr/>
                </a:tc>
                <a:tc>
                  <a:txBody>
                    <a:bodyPr/>
                    <a:lstStyle/>
                    <a:p>
                      <a:r>
                        <a:rPr lang="en-ZA" dirty="0"/>
                        <a:t>1. B-BBEE</a:t>
                      </a:r>
                      <a:r>
                        <a:rPr lang="en-ZA" baseline="0" dirty="0"/>
                        <a:t> Level 5-8, Non-Compliant B-BBEE Status or No B-BBEE Certificate.</a:t>
                      </a:r>
                    </a:p>
                    <a:p>
                      <a:endParaRPr lang="en-ZA" baseline="0" dirty="0"/>
                    </a:p>
                    <a:p>
                      <a:endParaRPr lang="en-ZA" baseline="0" dirty="0"/>
                    </a:p>
                    <a:p>
                      <a:r>
                        <a:rPr lang="en-ZA" baseline="0" dirty="0"/>
                        <a:t>2. No supporting documentation provided s bid will be disqualified.</a:t>
                      </a:r>
                    </a:p>
                    <a:p>
                      <a:endParaRPr lang="en-ZA" baseline="0" dirty="0"/>
                    </a:p>
                    <a:p>
                      <a:endParaRPr lang="en-ZA" baseline="0" dirty="0"/>
                    </a:p>
                    <a:p>
                      <a:r>
                        <a:rPr lang="en-ZA" baseline="0" dirty="0"/>
                        <a:t>3. Non-adherence may invalidate the bid.</a:t>
                      </a:r>
                      <a:endParaRPr lang="en-ZA" dirty="0"/>
                    </a:p>
                  </a:txBody>
                  <a:tcPr/>
                </a:tc>
                <a:extLst>
                  <a:ext uri="{0D108BD9-81ED-4DB2-BD59-A6C34878D82A}">
                    <a16:rowId xmlns:a16="http://schemas.microsoft.com/office/drawing/2014/main" val="3104268465"/>
                  </a:ext>
                </a:extLst>
              </a:tr>
            </a:tbl>
          </a:graphicData>
        </a:graphic>
      </p:graphicFrame>
    </p:spTree>
    <p:extLst>
      <p:ext uri="{BB962C8B-B14F-4D97-AF65-F5344CB8AC3E}">
        <p14:creationId xmlns:p14="http://schemas.microsoft.com/office/powerpoint/2010/main" val="1850509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br>
              <a:rPr lang="en-GB" sz="2800" dirty="0"/>
            </a:br>
            <a:endParaRPr lang="en-GB" sz="2800" dirty="0"/>
          </a:p>
        </p:txBody>
      </p:sp>
      <p:sp>
        <p:nvSpPr>
          <p:cNvPr id="3" name="Content Placeholder 2"/>
          <p:cNvSpPr>
            <a:spLocks noGrp="1"/>
          </p:cNvSpPr>
          <p:nvPr>
            <p:ph idx="1"/>
          </p:nvPr>
        </p:nvSpPr>
        <p:spPr/>
        <p:txBody>
          <a:bodyPr/>
          <a:lstStyle/>
          <a:p>
            <a:r>
              <a:rPr lang="en-GB" dirty="0"/>
              <a:t>VAT</a:t>
            </a:r>
          </a:p>
          <a:p>
            <a:r>
              <a:rPr lang="en-GB" dirty="0"/>
              <a:t>It is mandatory for a business to register for VAT if the total value of taxable supplies made in any consecutive twelve month period exceeded or likely to exceed R 1 000 000 (one million).</a:t>
            </a:r>
          </a:p>
          <a:p>
            <a:endParaRPr lang="en-GB" sz="2000" dirty="0">
              <a:latin typeface="Arial Narrow" panose="020B0606020202030204" pitchFamily="34" charset="0"/>
            </a:endParaRPr>
          </a:p>
          <a:p>
            <a:r>
              <a:rPr lang="en-GB" dirty="0"/>
              <a:t>TAX COMPLIANCE</a:t>
            </a:r>
          </a:p>
          <a:p>
            <a:r>
              <a:rPr lang="en-GB" dirty="0"/>
              <a:t>All bidders must be tax compliant at the time of award.</a:t>
            </a:r>
          </a:p>
          <a:p>
            <a:r>
              <a:rPr lang="en-GB" dirty="0"/>
              <a:t>In case of JV/Partnership, all parties must be compliant at the time of award. If one party is not compliant the bid will be disqualified.</a:t>
            </a:r>
          </a:p>
        </p:txBody>
      </p:sp>
    </p:spTree>
    <p:extLst>
      <p:ext uri="{BB962C8B-B14F-4D97-AF65-F5344CB8AC3E}">
        <p14:creationId xmlns:p14="http://schemas.microsoft.com/office/powerpoint/2010/main" val="4093588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br>
              <a:rPr lang="en-GB" sz="2000" dirty="0">
                <a:latin typeface="Arial Narrow" panose="020B0606020202030204" pitchFamily="34" charset="0"/>
              </a:rPr>
            </a:br>
            <a:endParaRPr lang="en-GB" sz="2000" dirty="0">
              <a:latin typeface="Arial Narrow" panose="020B0606020202030204" pitchFamily="34" charset="0"/>
            </a:endParaRPr>
          </a:p>
        </p:txBody>
      </p:sp>
      <p:sp>
        <p:nvSpPr>
          <p:cNvPr id="3" name="Content Placeholder 2"/>
          <p:cNvSpPr>
            <a:spLocks noGrp="1"/>
          </p:cNvSpPr>
          <p:nvPr>
            <p:ph idx="1"/>
          </p:nvPr>
        </p:nvSpPr>
        <p:spPr/>
        <p:txBody>
          <a:bodyPr/>
          <a:lstStyle/>
          <a:p>
            <a:r>
              <a:rPr lang="en-GB" dirty="0"/>
              <a:t>Any bidder who is sourcing goods or services from a third party must complete the “Authorization Declaration” (TCD 13) in full for all relevant goods or services, sign it and submit it together with the bid documents at the closing date and time of the bid.</a:t>
            </a:r>
          </a:p>
          <a:p>
            <a:r>
              <a:rPr lang="en-GB" dirty="0"/>
              <a:t>Note: Failure to submit a duly completed and signed Authorization Declaration, with the required annexure(s), in accordance with the above provisions will invalidate the bid for such goods or services offered.</a:t>
            </a:r>
          </a:p>
          <a:p>
            <a:endParaRPr lang="en-GB" sz="2000" dirty="0">
              <a:latin typeface="Arial Narrow" panose="020B0606020202030204" pitchFamily="34" charset="0"/>
            </a:endParaRPr>
          </a:p>
          <a:p>
            <a:r>
              <a:rPr lang="en-GB" dirty="0"/>
              <a:t>Refer to page 15 paragraph </a:t>
            </a:r>
            <a:r>
              <a:rPr lang="en-GB" b="1" dirty="0"/>
              <a:t>6.3.3.3 (a-g)</a:t>
            </a:r>
          </a:p>
        </p:txBody>
      </p:sp>
    </p:spTree>
    <p:extLst>
      <p:ext uri="{BB962C8B-B14F-4D97-AF65-F5344CB8AC3E}">
        <p14:creationId xmlns:p14="http://schemas.microsoft.com/office/powerpoint/2010/main" val="179457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br>
              <a:rPr lang="en-GB" sz="2800" dirty="0"/>
            </a:br>
            <a:endParaRPr lang="en-GB" sz="2800" dirty="0"/>
          </a:p>
        </p:txBody>
      </p:sp>
      <p:sp>
        <p:nvSpPr>
          <p:cNvPr id="3" name="Content Placeholder 2"/>
          <p:cNvSpPr>
            <a:spLocks noGrp="1"/>
          </p:cNvSpPr>
          <p:nvPr>
            <p:ph idx="1"/>
          </p:nvPr>
        </p:nvSpPr>
        <p:spPr/>
        <p:txBody>
          <a:bodyPr/>
          <a:lstStyle/>
          <a:p>
            <a:r>
              <a:rPr lang="en-GB" dirty="0"/>
              <a:t>This Standard Bidding Document must be completed and submitted with the bid document</a:t>
            </a:r>
          </a:p>
          <a:p>
            <a:r>
              <a:rPr lang="en-GB" dirty="0"/>
              <a:t>It serves as a declaration to be used by institutions in ensuring that when goods and services are being procured, all reasonable steps are taken to combat the abuse of the supply chain management system</a:t>
            </a:r>
          </a:p>
          <a:p>
            <a:r>
              <a:rPr lang="en-GB" dirty="0"/>
              <a:t>The bid of any bidder may be disregarded if the bidder, or any of its directors have:</a:t>
            </a:r>
          </a:p>
          <a:p>
            <a:r>
              <a:rPr lang="en-GB" dirty="0"/>
              <a:t>abused the institution’s supply chain management system;</a:t>
            </a:r>
          </a:p>
          <a:p>
            <a:r>
              <a:rPr lang="en-GB" dirty="0"/>
              <a:t>committed fraud or any other improper conduct in relation to such system; or</a:t>
            </a:r>
          </a:p>
          <a:p>
            <a:r>
              <a:rPr lang="en-GB" dirty="0"/>
              <a:t>failed to perform on any previous contract</a:t>
            </a:r>
          </a:p>
          <a:p>
            <a:endParaRPr lang="en-GB" dirty="0"/>
          </a:p>
        </p:txBody>
      </p:sp>
    </p:spTree>
    <p:extLst>
      <p:ext uri="{BB962C8B-B14F-4D97-AF65-F5344CB8AC3E}">
        <p14:creationId xmlns:p14="http://schemas.microsoft.com/office/powerpoint/2010/main" val="858359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br>
              <a:rPr lang="en-GB" sz="2800" dirty="0"/>
            </a:br>
            <a:endParaRPr lang="en-GB" sz="2800" dirty="0"/>
          </a:p>
        </p:txBody>
      </p:sp>
      <p:sp>
        <p:nvSpPr>
          <p:cNvPr id="3" name="Content Placeholder 2"/>
          <p:cNvSpPr>
            <a:spLocks noGrp="1"/>
          </p:cNvSpPr>
          <p:nvPr>
            <p:ph idx="1"/>
          </p:nvPr>
        </p:nvSpPr>
        <p:spPr/>
        <p:txBody>
          <a:bodyPr>
            <a:normAutofit fontScale="92500" lnSpcReduction="10000"/>
          </a:bodyPr>
          <a:lstStyle/>
          <a:p>
            <a:r>
              <a:rPr lang="en-GB" dirty="0"/>
              <a:t>Section 4 (1) (b) (iii) of the Competition Act No. 89 of 1998, as amended, prohibits an agreement between, or concerted practice by, firms, or a decision by an association of firms, if it is between parties in a horizontal relationship and if it involves collusive bidding (or bid rigging). Collusive bidding is a prohibition meaning that it cannot be justified under any grounds</a:t>
            </a:r>
          </a:p>
          <a:p>
            <a:endParaRPr lang="en-GB" sz="2200" dirty="0">
              <a:latin typeface="Arial Narrow" panose="020B0606020202030204" pitchFamily="34" charset="0"/>
            </a:endParaRPr>
          </a:p>
          <a:p>
            <a:r>
              <a:rPr lang="en-GB" dirty="0"/>
              <a:t>Treasury Regulation 16A9 prescribes that accounting officers and accounting authorities must take all reasonable steps to prevent abuse of the supply chain management system and authorizes accounting officers and accounting authorities to:</a:t>
            </a:r>
          </a:p>
          <a:p>
            <a:endParaRPr lang="en-GB" dirty="0"/>
          </a:p>
          <a:p>
            <a:r>
              <a:rPr lang="en-GB" dirty="0"/>
              <a:t>Disregard the bid of any bidder if that bidder, or any of its directors have abused the institution’s supply chain management system and or committed fraud or any other improper conduct in relation to such system.</a:t>
            </a:r>
          </a:p>
          <a:p>
            <a:r>
              <a:rPr lang="en-GB" dirty="0"/>
              <a:t>Cancel a contract awarded to a supplier of goods and services if the supplier committed any corrupt or fraudulent act during the bidding process or the execution of that contract</a:t>
            </a:r>
          </a:p>
          <a:p>
            <a:endParaRPr lang="en-GB" dirty="0"/>
          </a:p>
        </p:txBody>
      </p:sp>
    </p:spTree>
    <p:extLst>
      <p:ext uri="{BB962C8B-B14F-4D97-AF65-F5344CB8AC3E}">
        <p14:creationId xmlns:p14="http://schemas.microsoft.com/office/powerpoint/2010/main" val="11518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r>
              <a:rPr lang="en-GB" sz="2000" dirty="0">
                <a:latin typeface="Arial Narrow" panose="020B0606020202030204" pitchFamily="34" charset="0"/>
              </a:rPr>
              <a:t>.</a:t>
            </a:r>
            <a:br>
              <a:rPr lang="en-GB" sz="2000" dirty="0">
                <a:latin typeface="Arial Narrow" panose="020B0606020202030204" pitchFamily="34" charset="0"/>
              </a:rPr>
            </a:br>
            <a:endParaRPr lang="en-US" sz="2000"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buNone/>
            </a:pPr>
            <a:r>
              <a:rPr lang="en-GB" sz="2000" b="1" dirty="0">
                <a:latin typeface="Arial Narrow" panose="020B0606020202030204" pitchFamily="34" charset="0"/>
              </a:rPr>
              <a:t>AGENDA</a:t>
            </a:r>
          </a:p>
          <a:p>
            <a:r>
              <a:rPr lang="en-GB" sz="2000" dirty="0">
                <a:latin typeface="Arial Narrow" panose="020B0606020202030204" pitchFamily="34" charset="0"/>
              </a:rPr>
              <a:t>1. Opening, welcome and Introductions</a:t>
            </a:r>
          </a:p>
          <a:p>
            <a:r>
              <a:rPr lang="en-GB" sz="2000" dirty="0">
                <a:latin typeface="Arial Narrow" panose="020B0606020202030204" pitchFamily="34" charset="0"/>
              </a:rPr>
              <a:t>2. Purpose of the RFQ/RFP</a:t>
            </a:r>
          </a:p>
          <a:p>
            <a:r>
              <a:rPr lang="en-GB" sz="2000" dirty="0">
                <a:latin typeface="Arial Narrow" panose="020B0606020202030204" pitchFamily="34" charset="0"/>
              </a:rPr>
              <a:t>3. Duration of the Contract </a:t>
            </a:r>
          </a:p>
          <a:p>
            <a:r>
              <a:rPr lang="en-GB" sz="2000" dirty="0">
                <a:latin typeface="Arial Narrow" panose="020B0606020202030204" pitchFamily="34" charset="0"/>
              </a:rPr>
              <a:t>4.  Bid Timelines</a:t>
            </a:r>
          </a:p>
          <a:p>
            <a:r>
              <a:rPr lang="en-GB" sz="2000" dirty="0">
                <a:latin typeface="Arial Narrow" panose="020B0606020202030204" pitchFamily="34" charset="0"/>
              </a:rPr>
              <a:t>5.  How to access the Tender Document</a:t>
            </a:r>
          </a:p>
          <a:p>
            <a:r>
              <a:rPr lang="en-GB" sz="2000" dirty="0">
                <a:latin typeface="Arial Narrow" panose="020B0606020202030204" pitchFamily="34" charset="0"/>
              </a:rPr>
              <a:t>6.  Technical Specification and Scope of Work</a:t>
            </a:r>
          </a:p>
          <a:p>
            <a:r>
              <a:rPr lang="en-ZA" sz="2000" dirty="0">
                <a:latin typeface="Arial Narrow" panose="020B0606020202030204" pitchFamily="34" charset="0"/>
              </a:rPr>
              <a:t>7.</a:t>
            </a:r>
            <a:r>
              <a:rPr lang="en-GB" sz="2000" dirty="0">
                <a:latin typeface="Arial Narrow" panose="020B0606020202030204" pitchFamily="34" charset="0"/>
              </a:rPr>
              <a:t>  Evaluation Criteria</a:t>
            </a:r>
          </a:p>
          <a:p>
            <a:r>
              <a:rPr lang="en-ZA" sz="2000" dirty="0">
                <a:latin typeface="Arial Narrow" panose="020B0606020202030204" pitchFamily="34" charset="0"/>
              </a:rPr>
              <a:t>8. </a:t>
            </a:r>
            <a:r>
              <a:rPr lang="en-GB" sz="2000" dirty="0">
                <a:latin typeface="Arial Narrow" panose="020B0606020202030204" pitchFamily="34" charset="0"/>
              </a:rPr>
              <a:t> Pricing Schedule</a:t>
            </a:r>
          </a:p>
          <a:p>
            <a:r>
              <a:rPr lang="en-ZA" sz="2000" dirty="0">
                <a:latin typeface="Arial Narrow" panose="020B0606020202030204" pitchFamily="34" charset="0"/>
              </a:rPr>
              <a:t>9.</a:t>
            </a:r>
            <a:r>
              <a:rPr lang="en-GB" sz="2000" dirty="0">
                <a:latin typeface="Arial Narrow" panose="020B0606020202030204" pitchFamily="34" charset="0"/>
              </a:rPr>
              <a:t>  Bid Document</a:t>
            </a:r>
          </a:p>
          <a:p>
            <a:r>
              <a:rPr lang="en-ZA" sz="2000" dirty="0">
                <a:latin typeface="Arial Narrow" panose="020B0606020202030204" pitchFamily="34" charset="0"/>
              </a:rPr>
              <a:t>10. </a:t>
            </a:r>
            <a:r>
              <a:rPr lang="en-GB" sz="2000" dirty="0">
                <a:latin typeface="Arial Narrow" panose="020B0606020202030204" pitchFamily="34" charset="0"/>
              </a:rPr>
              <a:t>Question and Answe</a:t>
            </a:r>
            <a:r>
              <a:rPr lang="en-GB" dirty="0">
                <a:latin typeface="Arial Narrow" panose="020B0606020202030204" pitchFamily="34" charset="0"/>
              </a:rPr>
              <a:t>rs</a:t>
            </a:r>
          </a:p>
          <a:p>
            <a:r>
              <a:rPr lang="en-ZA" dirty="0">
                <a:latin typeface="Arial Narrow" panose="020B0606020202030204" pitchFamily="34" charset="0"/>
              </a:rPr>
              <a:t>11. Closure </a:t>
            </a:r>
            <a:endParaRPr lang="en-GB" dirty="0">
              <a:latin typeface="Arial Narrow" panose="020B0606020202030204" pitchFamily="34" charset="0"/>
            </a:endParaRPr>
          </a:p>
          <a:p>
            <a:endParaRPr lang="en-US" dirty="0"/>
          </a:p>
        </p:txBody>
      </p:sp>
    </p:spTree>
    <p:extLst>
      <p:ext uri="{BB962C8B-B14F-4D97-AF65-F5344CB8AC3E}">
        <p14:creationId xmlns:p14="http://schemas.microsoft.com/office/powerpoint/2010/main" val="13956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br>
              <a:rPr lang="en-GB" sz="2800" dirty="0"/>
            </a:br>
            <a:endParaRPr lang="en-GB" sz="2800" dirty="0"/>
          </a:p>
        </p:txBody>
      </p:sp>
      <p:sp>
        <p:nvSpPr>
          <p:cNvPr id="3" name="Content Placeholder 2"/>
          <p:cNvSpPr>
            <a:spLocks noGrp="1"/>
          </p:cNvSpPr>
          <p:nvPr>
            <p:ph idx="1"/>
          </p:nvPr>
        </p:nvSpPr>
        <p:spPr/>
        <p:txBody>
          <a:bodyPr/>
          <a:lstStyle/>
          <a:p>
            <a:endParaRPr lang="en-GB" dirty="0"/>
          </a:p>
          <a:p>
            <a:endParaRPr lang="en-GB" sz="2000" dirty="0">
              <a:latin typeface="Arial Narrow" panose="020B0606020202030204" pitchFamily="34" charset="0"/>
            </a:endParaRPr>
          </a:p>
          <a:p>
            <a:pPr algn="ctr"/>
            <a:r>
              <a:rPr lang="en-GB" dirty="0"/>
              <a:t>Questions and Answers </a:t>
            </a:r>
          </a:p>
          <a:p>
            <a:endParaRPr lang="en-ZA" dirty="0"/>
          </a:p>
          <a:p>
            <a:endParaRPr lang="en-GB" dirty="0"/>
          </a:p>
          <a:p>
            <a:endParaRPr lang="en-GB" dirty="0"/>
          </a:p>
        </p:txBody>
      </p:sp>
      <p:pic>
        <p:nvPicPr>
          <p:cNvPr id="4" name="Picture 3"/>
          <p:cNvPicPr>
            <a:picLocks noChangeAspect="1"/>
          </p:cNvPicPr>
          <p:nvPr/>
        </p:nvPicPr>
        <p:blipFill>
          <a:blip r:embed="rId2"/>
          <a:stretch>
            <a:fillRect/>
          </a:stretch>
        </p:blipFill>
        <p:spPr>
          <a:xfrm>
            <a:off x="450747" y="3169920"/>
            <a:ext cx="8242506" cy="2525486"/>
          </a:xfrm>
          <a:prstGeom prst="rect">
            <a:avLst/>
          </a:prstGeom>
        </p:spPr>
      </p:pic>
    </p:spTree>
    <p:extLst>
      <p:ext uri="{BB962C8B-B14F-4D97-AF65-F5344CB8AC3E}">
        <p14:creationId xmlns:p14="http://schemas.microsoft.com/office/powerpoint/2010/main" val="80676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endParaRPr lang="en-GB" sz="2400" dirty="0">
              <a:latin typeface="Arial Narrow" panose="020B0606020202030204" pitchFamily="34" charset="0"/>
            </a:endParaRPr>
          </a:p>
        </p:txBody>
      </p:sp>
      <p:sp>
        <p:nvSpPr>
          <p:cNvPr id="3" name="Content Placeholder 2"/>
          <p:cNvSpPr>
            <a:spLocks noGrp="1"/>
          </p:cNvSpPr>
          <p:nvPr>
            <p:ph idx="1"/>
          </p:nvPr>
        </p:nvSpPr>
        <p:spPr/>
        <p:txBody>
          <a:bodyPr>
            <a:normAutofit/>
          </a:bodyPr>
          <a:lstStyle/>
          <a:p>
            <a:pPr marL="0" indent="0">
              <a:buNone/>
            </a:pPr>
            <a:r>
              <a:rPr lang="en-GB" sz="1800" dirty="0"/>
              <a:t>1.   </a:t>
            </a:r>
            <a:r>
              <a:rPr lang="en-GB" sz="1600" dirty="0"/>
              <a:t>Opening, welcome and Introductions</a:t>
            </a:r>
          </a:p>
          <a:p>
            <a:pPr marL="342900" indent="-342900">
              <a:buAutoNum type="arabicPeriod" startAt="2"/>
            </a:pPr>
            <a:r>
              <a:rPr lang="en-GB" sz="1600" dirty="0"/>
              <a:t>Purpose of the RFQ/RFP</a:t>
            </a:r>
          </a:p>
          <a:p>
            <a:pPr marL="0" indent="0">
              <a:buNone/>
            </a:pPr>
            <a:endParaRPr lang="en-GB" sz="1600" dirty="0"/>
          </a:p>
          <a:p>
            <a:pPr lvl="1">
              <a:buFont typeface="Wingdings" panose="05000000000000000000" pitchFamily="2" charset="2"/>
              <a:buChar char="§"/>
            </a:pPr>
            <a:r>
              <a:rPr lang="en-GB" sz="1300" dirty="0"/>
              <a:t>The purpose of this request for tender (RFQ/RFP) is to solicit tenders from interested parties (“Respondents”) to enable National Treasury to appoint a service  provider/s for provision of </a:t>
            </a:r>
            <a:r>
              <a:rPr lang="en-GB" sz="1300" b="1" dirty="0"/>
              <a:t>Supply, Delivery, and Installation of Liquified Petroleum Gases (LPG) </a:t>
            </a:r>
            <a:r>
              <a:rPr lang="en-GB" sz="1300" dirty="0"/>
              <a:t>for the state.</a:t>
            </a:r>
          </a:p>
          <a:p>
            <a:pPr lvl="1">
              <a:buFont typeface="Wingdings" panose="05000000000000000000" pitchFamily="2" charset="2"/>
              <a:buChar char="§"/>
            </a:pPr>
            <a:r>
              <a:rPr lang="en-GB" sz="1300" dirty="0"/>
              <a:t>This RFQ/RFP details and incorporates, SCC, Technical Specification, GCC, Pricing Schedule and all other documents.</a:t>
            </a:r>
          </a:p>
          <a:p>
            <a:pPr lvl="1">
              <a:buFont typeface="Wingdings" panose="05000000000000000000" pitchFamily="2" charset="2"/>
              <a:buChar char="§"/>
            </a:pPr>
            <a:r>
              <a:rPr lang="en-GB" sz="1300" dirty="0"/>
              <a:t>To obtain market related Price and to ensure that Government benefits from the economic of scale.</a:t>
            </a:r>
          </a:p>
          <a:p>
            <a:pPr marL="0" indent="0">
              <a:buNone/>
            </a:pPr>
            <a:endParaRPr lang="en-GB" sz="1600" dirty="0"/>
          </a:p>
          <a:p>
            <a:pPr marL="0" indent="0">
              <a:buNone/>
            </a:pPr>
            <a:r>
              <a:rPr lang="en-GB" sz="1600" dirty="0"/>
              <a:t>3.     Duration of Contract – Five (5) years / Sixty (60) months</a:t>
            </a:r>
          </a:p>
          <a:p>
            <a:endParaRPr lang="en-GB" dirty="0"/>
          </a:p>
        </p:txBody>
      </p:sp>
    </p:spTree>
    <p:extLst>
      <p:ext uri="{BB962C8B-B14F-4D97-AF65-F5344CB8AC3E}">
        <p14:creationId xmlns:p14="http://schemas.microsoft.com/office/powerpoint/2010/main" val="884227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9C48-EECE-B4BE-A49C-D00DDA7291B5}"/>
              </a:ext>
            </a:extLst>
          </p:cNvPr>
          <p:cNvSpPr>
            <a:spLocks noGrp="1"/>
          </p:cNvSpPr>
          <p:nvPr>
            <p:ph type="title"/>
          </p:nvPr>
        </p:nvSpPr>
        <p:spPr>
          <a:xfrm>
            <a:off x="256329" y="1023457"/>
            <a:ext cx="8536487" cy="928571"/>
          </a:xfrm>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br>
              <a:rPr lang="en-GB" sz="2000" dirty="0">
                <a:latin typeface="Arial Narrow" panose="020B0606020202030204" pitchFamily="34" charset="0"/>
              </a:rPr>
            </a:br>
            <a:br>
              <a:rPr lang="en-GB" sz="2000" dirty="0">
                <a:latin typeface="Arial Narrow" panose="020B0606020202030204" pitchFamily="34" charset="0"/>
              </a:rPr>
            </a:br>
            <a:r>
              <a:rPr lang="en-GB" sz="2000" dirty="0">
                <a:latin typeface="Arial Narrow" panose="020B0606020202030204" pitchFamily="34" charset="0"/>
              </a:rPr>
              <a:t>4. Bid Timelines</a:t>
            </a:r>
            <a:endParaRPr lang="en-ZA" sz="2000" dirty="0">
              <a:latin typeface="Arial Narrow" panose="020B0606020202030204" pitchFamily="34" charset="0"/>
            </a:endParaRPr>
          </a:p>
        </p:txBody>
      </p:sp>
      <p:graphicFrame>
        <p:nvGraphicFramePr>
          <p:cNvPr id="4" name="Table 4">
            <a:extLst>
              <a:ext uri="{FF2B5EF4-FFF2-40B4-BE49-F238E27FC236}">
                <a16:creationId xmlns:a16="http://schemas.microsoft.com/office/drawing/2014/main" id="{D7C30842-374C-BB2D-B68E-9F92DEC71976}"/>
              </a:ext>
            </a:extLst>
          </p:cNvPr>
          <p:cNvGraphicFramePr>
            <a:graphicFrameLocks noGrp="1"/>
          </p:cNvGraphicFramePr>
          <p:nvPr>
            <p:ph idx="1"/>
            <p:extLst>
              <p:ext uri="{D42A27DB-BD31-4B8C-83A1-F6EECF244321}">
                <p14:modId xmlns:p14="http://schemas.microsoft.com/office/powerpoint/2010/main" val="1470114193"/>
              </p:ext>
            </p:extLst>
          </p:nvPr>
        </p:nvGraphicFramePr>
        <p:xfrm>
          <a:off x="287338" y="2636668"/>
          <a:ext cx="8537574" cy="3601296"/>
        </p:xfrm>
        <a:graphic>
          <a:graphicData uri="http://schemas.openxmlformats.org/drawingml/2006/table">
            <a:tbl>
              <a:tblPr firstRow="1" bandRow="1">
                <a:tableStyleId>{5C22544A-7EE6-4342-B048-85BDC9FD1C3A}</a:tableStyleId>
              </a:tblPr>
              <a:tblGrid>
                <a:gridCol w="4268787">
                  <a:extLst>
                    <a:ext uri="{9D8B030D-6E8A-4147-A177-3AD203B41FA5}">
                      <a16:colId xmlns:a16="http://schemas.microsoft.com/office/drawing/2014/main" val="393133477"/>
                    </a:ext>
                  </a:extLst>
                </a:gridCol>
                <a:gridCol w="4268787">
                  <a:extLst>
                    <a:ext uri="{9D8B030D-6E8A-4147-A177-3AD203B41FA5}">
                      <a16:colId xmlns:a16="http://schemas.microsoft.com/office/drawing/2014/main" val="2168966808"/>
                    </a:ext>
                  </a:extLst>
                </a:gridCol>
              </a:tblGrid>
              <a:tr h="354276">
                <a:tc>
                  <a:txBody>
                    <a:bodyPr/>
                    <a:lstStyle/>
                    <a:p>
                      <a:r>
                        <a:rPr lang="en-ZA" sz="1400" dirty="0">
                          <a:latin typeface="Arial Narrow" panose="020B0606020202030204" pitchFamily="34" charset="0"/>
                        </a:rPr>
                        <a:t>ACTIVITY</a:t>
                      </a:r>
                    </a:p>
                  </a:txBody>
                  <a:tcPr/>
                </a:tc>
                <a:tc>
                  <a:txBody>
                    <a:bodyPr/>
                    <a:lstStyle/>
                    <a:p>
                      <a:r>
                        <a:rPr lang="en-ZA" sz="1400" dirty="0"/>
                        <a:t> </a:t>
                      </a:r>
                      <a:r>
                        <a:rPr lang="en-ZA" sz="1400" dirty="0">
                          <a:latin typeface="Arial Narrow" panose="020B0606020202030204" pitchFamily="34" charset="0"/>
                        </a:rPr>
                        <a:t>DUE DATE</a:t>
                      </a:r>
                    </a:p>
                  </a:txBody>
                  <a:tcPr/>
                </a:tc>
                <a:extLst>
                  <a:ext uri="{0D108BD9-81ED-4DB2-BD59-A6C34878D82A}">
                    <a16:rowId xmlns:a16="http://schemas.microsoft.com/office/drawing/2014/main" val="1684650271"/>
                  </a:ext>
                </a:extLst>
              </a:tr>
              <a:tr h="572050">
                <a:tc>
                  <a:txBody>
                    <a:bodyPr/>
                    <a:lstStyle/>
                    <a:p>
                      <a:r>
                        <a:rPr lang="en-ZA" sz="1400" dirty="0">
                          <a:latin typeface="Arial Narrow" panose="020B0606020202030204" pitchFamily="34" charset="0"/>
                        </a:rPr>
                        <a:t>RFQ/RFP Upload on e-Tenders Portal – Tender Document </a:t>
                      </a:r>
                    </a:p>
                  </a:txBody>
                  <a:tcPr/>
                </a:tc>
                <a:tc>
                  <a:txBody>
                    <a:bodyPr/>
                    <a:lstStyle/>
                    <a:p>
                      <a:r>
                        <a:rPr lang="en-ZA" sz="1400" dirty="0">
                          <a:latin typeface="Arial Narrow" panose="020B0606020202030204" pitchFamily="34" charset="0"/>
                        </a:rPr>
                        <a:t>The tender was advertised on e-Tender Portal &amp; National Treasury website on 14 September 2022.</a:t>
                      </a:r>
                    </a:p>
                  </a:txBody>
                  <a:tcPr/>
                </a:tc>
                <a:extLst>
                  <a:ext uri="{0D108BD9-81ED-4DB2-BD59-A6C34878D82A}">
                    <a16:rowId xmlns:a16="http://schemas.microsoft.com/office/drawing/2014/main" val="159080978"/>
                  </a:ext>
                </a:extLst>
              </a:tr>
              <a:tr h="8060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400" dirty="0">
                          <a:latin typeface="Arial Narrow" panose="020B0606020202030204" pitchFamily="34" charset="0"/>
                        </a:rPr>
                        <a:t>Non-compulsory briefing session</a:t>
                      </a:r>
                    </a:p>
                    <a:p>
                      <a:endParaRPr lang="en-ZA" sz="1400" dirty="0">
                        <a:latin typeface="Arial Narrow" panose="020B0606020202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400" dirty="0">
                          <a:latin typeface="Arial Narrow" panose="020B0606020202030204" pitchFamily="34" charset="0"/>
                        </a:rPr>
                        <a:t>23 September 2022 at 10:30 – 12:00 ( Online session: MS Teams)  Link to join: </a:t>
                      </a:r>
                      <a:r>
                        <a:rPr lang="en-US" sz="1400" u="sng" kern="1200" dirty="0">
                          <a:solidFill>
                            <a:schemeClr val="dk1"/>
                          </a:solidFill>
                          <a:effectLst/>
                          <a:latin typeface="Arial Narrow" panose="020B0606020202030204" pitchFamily="34" charset="0"/>
                          <a:ea typeface="+mn-ea"/>
                          <a:cs typeface="+mn-cs"/>
                          <a:hlinkClick r:id="rId2"/>
                        </a:rPr>
                        <a:t>Click here to join the meeting</a:t>
                      </a:r>
                      <a:r>
                        <a:rPr lang="en-US" sz="1400" kern="1200" dirty="0">
                          <a:solidFill>
                            <a:schemeClr val="dk1"/>
                          </a:solidFill>
                          <a:effectLst/>
                          <a:latin typeface="Arial Narrow" panose="020B0606020202030204" pitchFamily="34" charset="0"/>
                          <a:ea typeface="+mn-ea"/>
                          <a:cs typeface="+mn-cs"/>
                        </a:rPr>
                        <a:t> </a:t>
                      </a:r>
                      <a:endParaRPr lang="en-ZA" sz="1400" kern="1200" dirty="0">
                        <a:solidFill>
                          <a:schemeClr val="dk1"/>
                        </a:solidFill>
                        <a:effectLst/>
                        <a:latin typeface="Arial Narrow" panose="020B0606020202030204" pitchFamily="34" charset="0"/>
                        <a:ea typeface="+mn-ea"/>
                        <a:cs typeface="+mn-cs"/>
                      </a:endParaRPr>
                    </a:p>
                    <a:p>
                      <a:endParaRPr lang="en-ZA" sz="1400" dirty="0">
                        <a:latin typeface="Arial Narrow" panose="020B0606020202030204" pitchFamily="34" charset="0"/>
                      </a:endParaRPr>
                    </a:p>
                  </a:txBody>
                  <a:tcPr/>
                </a:tc>
                <a:extLst>
                  <a:ext uri="{0D108BD9-81ED-4DB2-BD59-A6C34878D82A}">
                    <a16:rowId xmlns:a16="http://schemas.microsoft.com/office/drawing/2014/main" val="2556049030"/>
                  </a:ext>
                </a:extLst>
              </a:tr>
              <a:tr h="354276">
                <a:tc>
                  <a:txBody>
                    <a:bodyPr/>
                    <a:lstStyle/>
                    <a:p>
                      <a:r>
                        <a:rPr lang="en-ZA" sz="1400" dirty="0">
                          <a:latin typeface="Arial Narrow" panose="020B0606020202030204" pitchFamily="34" charset="0"/>
                        </a:rPr>
                        <a:t>Bid Validity period</a:t>
                      </a:r>
                    </a:p>
                  </a:txBody>
                  <a:tcPr/>
                </a:tc>
                <a:tc>
                  <a:txBody>
                    <a:bodyPr/>
                    <a:lstStyle/>
                    <a:p>
                      <a:r>
                        <a:rPr lang="en-ZA" sz="1400" dirty="0">
                          <a:latin typeface="Arial Narrow" panose="020B0606020202030204" pitchFamily="34" charset="0"/>
                        </a:rPr>
                        <a:t>180 Days from the closing date of the bid</a:t>
                      </a:r>
                    </a:p>
                  </a:txBody>
                  <a:tcPr/>
                </a:tc>
                <a:extLst>
                  <a:ext uri="{0D108BD9-81ED-4DB2-BD59-A6C34878D82A}">
                    <a16:rowId xmlns:a16="http://schemas.microsoft.com/office/drawing/2014/main" val="946200746"/>
                  </a:ext>
                </a:extLst>
              </a:tr>
              <a:tr h="354276">
                <a:tc>
                  <a:txBody>
                    <a:bodyPr/>
                    <a:lstStyle/>
                    <a:p>
                      <a:r>
                        <a:rPr lang="en-ZA" sz="1400" dirty="0">
                          <a:latin typeface="Arial Narrow" panose="020B0606020202030204" pitchFamily="34" charset="0"/>
                        </a:rPr>
                        <a:t>Bid Closing date and Time</a:t>
                      </a:r>
                    </a:p>
                  </a:txBody>
                  <a:tcPr/>
                </a:tc>
                <a:tc>
                  <a:txBody>
                    <a:bodyPr/>
                    <a:lstStyle/>
                    <a:p>
                      <a:r>
                        <a:rPr lang="en-ZA" sz="1400" dirty="0">
                          <a:latin typeface="Arial Narrow" panose="020B0606020202030204" pitchFamily="34" charset="0"/>
                        </a:rPr>
                        <a:t>14 October 2022 at 11:00am</a:t>
                      </a:r>
                    </a:p>
                  </a:txBody>
                  <a:tcPr/>
                </a:tc>
                <a:extLst>
                  <a:ext uri="{0D108BD9-81ED-4DB2-BD59-A6C34878D82A}">
                    <a16:rowId xmlns:a16="http://schemas.microsoft.com/office/drawing/2014/main" val="1069756492"/>
                  </a:ext>
                </a:extLst>
              </a:tr>
              <a:tr h="806071">
                <a:tc>
                  <a:txBody>
                    <a:bodyPr/>
                    <a:lstStyle/>
                    <a:p>
                      <a:r>
                        <a:rPr lang="en-ZA" sz="1400" dirty="0">
                          <a:latin typeface="Arial Narrow" panose="020B0606020202030204" pitchFamily="34" charset="0"/>
                        </a:rPr>
                        <a:t>Communication channels </a:t>
                      </a:r>
                    </a:p>
                    <a:p>
                      <a:endParaRPr lang="en-ZA" sz="1400" dirty="0">
                        <a:latin typeface="Arial Narrow" panose="020B0606020202030204" pitchFamily="34" charset="0"/>
                      </a:endParaRPr>
                    </a:p>
                    <a:p>
                      <a:r>
                        <a:rPr lang="en-ZA" sz="1400" dirty="0">
                          <a:latin typeface="Arial Narrow" panose="020B0606020202030204" pitchFamily="34" charset="0"/>
                        </a:rPr>
                        <a:t>Deadline for Queries, Question and Answers</a:t>
                      </a:r>
                    </a:p>
                  </a:txBody>
                  <a:tcPr/>
                </a:tc>
                <a:tc>
                  <a:txBody>
                    <a:bodyPr/>
                    <a:lstStyle/>
                    <a:p>
                      <a:r>
                        <a:rPr lang="en-ZA" sz="1400" dirty="0">
                          <a:latin typeface="Arial Narrow" panose="020B0606020202030204" pitchFamily="34" charset="0"/>
                        </a:rPr>
                        <a:t>Attention: Contract Manager </a:t>
                      </a:r>
                    </a:p>
                    <a:p>
                      <a:r>
                        <a:rPr lang="en-ZA" sz="1400" dirty="0">
                          <a:latin typeface="Arial Narrow" panose="020B0606020202030204" pitchFamily="34" charset="0"/>
                        </a:rPr>
                        <a:t>Email: </a:t>
                      </a:r>
                      <a:r>
                        <a:rPr lang="en-ZA" sz="1400" dirty="0">
                          <a:latin typeface="Arial Narrow" panose="020B0606020202030204" pitchFamily="34" charset="0"/>
                          <a:hlinkClick r:id="rId3"/>
                        </a:rPr>
                        <a:t>Transversal.Contracting6@treasury.gov.za</a:t>
                      </a:r>
                      <a:endParaRPr lang="en-ZA" sz="1400" dirty="0">
                        <a:latin typeface="Arial Narrow" panose="020B0606020202030204" pitchFamily="34" charset="0"/>
                      </a:endParaRPr>
                    </a:p>
                    <a:p>
                      <a:r>
                        <a:rPr lang="en-ZA" sz="1400" dirty="0">
                          <a:latin typeface="Arial Narrow" panose="020B0606020202030204" pitchFamily="34" charset="0"/>
                        </a:rPr>
                        <a:t>06 October 2022 at 16:30</a:t>
                      </a:r>
                    </a:p>
                  </a:txBody>
                  <a:tcPr/>
                </a:tc>
                <a:extLst>
                  <a:ext uri="{0D108BD9-81ED-4DB2-BD59-A6C34878D82A}">
                    <a16:rowId xmlns:a16="http://schemas.microsoft.com/office/drawing/2014/main" val="2747020184"/>
                  </a:ext>
                </a:extLst>
              </a:tr>
              <a:tr h="354276">
                <a:tc>
                  <a:txBody>
                    <a:bodyPr/>
                    <a:lstStyle/>
                    <a:p>
                      <a:endParaRPr lang="en-ZA" sz="1400" dirty="0">
                        <a:latin typeface="Arial Narrow" panose="020B0606020202030204" pitchFamily="34" charset="0"/>
                      </a:endParaRPr>
                    </a:p>
                  </a:txBody>
                  <a:tcPr/>
                </a:tc>
                <a:tc>
                  <a:txBody>
                    <a:bodyPr/>
                    <a:lstStyle/>
                    <a:p>
                      <a:endParaRPr lang="en-ZA" sz="1400" dirty="0"/>
                    </a:p>
                  </a:txBody>
                  <a:tcPr/>
                </a:tc>
                <a:extLst>
                  <a:ext uri="{0D108BD9-81ED-4DB2-BD59-A6C34878D82A}">
                    <a16:rowId xmlns:a16="http://schemas.microsoft.com/office/drawing/2014/main" val="618557424"/>
                  </a:ext>
                </a:extLst>
              </a:tr>
            </a:tbl>
          </a:graphicData>
        </a:graphic>
      </p:graphicFrame>
    </p:spTree>
    <p:extLst>
      <p:ext uri="{BB962C8B-B14F-4D97-AF65-F5344CB8AC3E}">
        <p14:creationId xmlns:p14="http://schemas.microsoft.com/office/powerpoint/2010/main" val="223318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506028"/>
            <a:ext cx="8536487" cy="1610142"/>
          </a:xfrm>
        </p:spPr>
        <p:txBody>
          <a:bodyPr>
            <a:normAutofit fontScale="90000"/>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br>
              <a:rPr lang="en-GB" sz="2800" dirty="0">
                <a:latin typeface="Arial Narrow" panose="020B0606020202030204" pitchFamily="34" charset="0"/>
              </a:rPr>
            </a:br>
            <a:r>
              <a:rPr lang="en-GB" sz="2200" dirty="0">
                <a:latin typeface="Arial Narrow" panose="020B0606020202030204" pitchFamily="34" charset="0"/>
              </a:rPr>
              <a:t>5. How to Access bid document </a:t>
            </a:r>
            <a:br>
              <a:rPr lang="en-GB" sz="2800" dirty="0"/>
            </a:br>
            <a:endParaRPr lang="en-GB" sz="2800" dirty="0"/>
          </a:p>
        </p:txBody>
      </p:sp>
      <p:sp>
        <p:nvSpPr>
          <p:cNvPr id="3" name="Content Placeholder 2"/>
          <p:cNvSpPr>
            <a:spLocks noGrp="1"/>
          </p:cNvSpPr>
          <p:nvPr>
            <p:ph idx="1"/>
          </p:nvPr>
        </p:nvSpPr>
        <p:spPr/>
        <p:txBody>
          <a:bodyPr>
            <a:normAutofit fontScale="92500" lnSpcReduction="10000"/>
          </a:bodyPr>
          <a:lstStyle/>
          <a:p>
            <a:pPr lvl="1"/>
            <a:r>
              <a:rPr lang="en-ZA" sz="2000" dirty="0"/>
              <a:t>Where bid documents can be obtained:</a:t>
            </a:r>
            <a:endParaRPr lang="en-GB" sz="2000" dirty="0"/>
          </a:p>
          <a:p>
            <a:pPr marL="457200" lvl="1" indent="0">
              <a:buNone/>
            </a:pPr>
            <a:r>
              <a:rPr lang="en-GB" sz="2000" dirty="0"/>
              <a:t>National Treasury website</a:t>
            </a:r>
          </a:p>
          <a:p>
            <a:pPr marL="457200" lvl="1" indent="0">
              <a:buNone/>
            </a:pPr>
            <a:r>
              <a:rPr lang="en-ZA" sz="2000" dirty="0">
                <a:hlinkClick r:id="rId2"/>
              </a:rPr>
              <a:t>http://www.treasury.gov.za/divisions/ocpo/ostb/CurrentTenders.aspx</a:t>
            </a:r>
            <a:endParaRPr lang="en-ZA" sz="2000" dirty="0"/>
          </a:p>
          <a:p>
            <a:pPr marL="457200" lvl="1" indent="0">
              <a:buNone/>
            </a:pPr>
            <a:r>
              <a:rPr lang="en-ZA" sz="2000" dirty="0">
                <a:hlinkClick r:id="rId3"/>
              </a:rPr>
              <a:t>https://www.etenders.gov.za/</a:t>
            </a:r>
            <a:endParaRPr lang="en-ZA" sz="2000" dirty="0"/>
          </a:p>
          <a:p>
            <a:pPr marL="457200" lvl="1" indent="0">
              <a:buNone/>
            </a:pPr>
            <a:endParaRPr lang="en-ZA" sz="2200" dirty="0">
              <a:latin typeface="Arial Narrow" panose="020B0606020202030204" pitchFamily="34" charset="0"/>
            </a:endParaRPr>
          </a:p>
          <a:p>
            <a:pPr lvl="1"/>
            <a:r>
              <a:rPr lang="en-ZA" sz="1600" dirty="0"/>
              <a:t>Where bids should be delivered-Physical Address:</a:t>
            </a:r>
          </a:p>
          <a:p>
            <a:pPr marL="342900" lvl="1" indent="0">
              <a:buNone/>
            </a:pPr>
            <a:endParaRPr lang="en-ZA" sz="1600" dirty="0"/>
          </a:p>
          <a:p>
            <a:pPr marL="457200" lvl="1" indent="0">
              <a:buNone/>
            </a:pPr>
            <a:r>
              <a:rPr lang="en-ZA" sz="1600" dirty="0"/>
              <a:t>	Physical Address- 	National Treasury </a:t>
            </a:r>
          </a:p>
          <a:p>
            <a:pPr marL="457200" lvl="1" indent="0">
              <a:buNone/>
            </a:pPr>
            <a:r>
              <a:rPr lang="en-ZA" sz="1600" dirty="0"/>
              <a:t>				240 Madiba Street</a:t>
            </a:r>
          </a:p>
          <a:p>
            <a:pPr marL="457200" lvl="1" indent="0">
              <a:buNone/>
            </a:pPr>
            <a:r>
              <a:rPr lang="en-ZA" sz="1600" dirty="0"/>
              <a:t>				Pretoria</a:t>
            </a:r>
          </a:p>
          <a:p>
            <a:pPr marL="457200" lvl="1" indent="0">
              <a:buNone/>
            </a:pPr>
            <a:r>
              <a:rPr lang="en-ZA" sz="1600" dirty="0"/>
              <a:t>				0001</a:t>
            </a:r>
          </a:p>
          <a:p>
            <a:pPr marL="342900" lvl="1" indent="0">
              <a:buNone/>
            </a:pPr>
            <a:r>
              <a:rPr lang="en-ZA" sz="1300" dirty="0"/>
              <a:t>	</a:t>
            </a:r>
            <a:r>
              <a:rPr lang="en-ZA" sz="1700" dirty="0"/>
              <a:t>Postal Address: -</a:t>
            </a:r>
            <a:r>
              <a:rPr lang="en-ZA" sz="1400" dirty="0"/>
              <a:t>		</a:t>
            </a:r>
            <a:r>
              <a:rPr lang="en-GB" sz="1400" dirty="0"/>
              <a:t>240 Madiba Street, Tender Information Centre (TIC)	</a:t>
            </a:r>
            <a:r>
              <a:rPr lang="en-GB" sz="1700" dirty="0"/>
              <a:t>						Private Bag X115</a:t>
            </a:r>
          </a:p>
          <a:p>
            <a:pPr marL="0" indent="0">
              <a:buNone/>
            </a:pPr>
            <a:r>
              <a:rPr lang="en-GB" sz="1700" dirty="0"/>
              <a:t>				Pretoria </a:t>
            </a:r>
          </a:p>
          <a:p>
            <a:pPr marL="0" indent="0">
              <a:buNone/>
            </a:pPr>
            <a:r>
              <a:rPr lang="en-GB" sz="1700" dirty="0"/>
              <a:t>				0001</a:t>
            </a:r>
          </a:p>
          <a:p>
            <a:pPr marL="0" indent="0">
              <a:buNone/>
            </a:pPr>
            <a:r>
              <a:rPr lang="en-ZA" sz="2000" b="1" dirty="0"/>
              <a:t>NOTE</a:t>
            </a:r>
            <a:r>
              <a:rPr lang="en-ZA" sz="2000" dirty="0"/>
              <a:t>: Bid documents to be deposited in the tender box, Tender Information Centre (TIC), Ground Floor on or before 14 October 2022 at 11:00am.</a:t>
            </a:r>
          </a:p>
          <a:p>
            <a:endParaRPr lang="en-GB" dirty="0"/>
          </a:p>
        </p:txBody>
      </p:sp>
    </p:spTree>
    <p:extLst>
      <p:ext uri="{BB962C8B-B14F-4D97-AF65-F5344CB8AC3E}">
        <p14:creationId xmlns:p14="http://schemas.microsoft.com/office/powerpoint/2010/main" val="317642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br>
              <a:rPr lang="en-GB" sz="2000" dirty="0">
                <a:latin typeface="Arial Narrow" panose="020B0606020202030204" pitchFamily="34" charset="0"/>
              </a:rPr>
            </a:br>
            <a:endParaRPr lang="en-GB" sz="2000" dirty="0">
              <a:latin typeface="Arial Narrow" panose="020B0606020202030204" pitchFamily="34" charset="0"/>
            </a:endParaRPr>
          </a:p>
        </p:txBody>
      </p:sp>
      <p:pic>
        <p:nvPicPr>
          <p:cNvPr id="4" name="Content Placeholder 3"/>
          <p:cNvPicPr>
            <a:picLocks noGrp="1" noChangeAspect="1"/>
          </p:cNvPicPr>
          <p:nvPr>
            <p:ph idx="1"/>
          </p:nvPr>
        </p:nvPicPr>
        <p:blipFill>
          <a:blip r:embed="rId2"/>
          <a:stretch>
            <a:fillRect/>
          </a:stretch>
        </p:blipFill>
        <p:spPr>
          <a:xfrm>
            <a:off x="287338" y="1835790"/>
            <a:ext cx="8537575" cy="4800907"/>
          </a:xfrm>
          <a:prstGeom prst="rect">
            <a:avLst/>
          </a:prstGeom>
        </p:spPr>
      </p:pic>
    </p:spTree>
    <p:extLst>
      <p:ext uri="{BB962C8B-B14F-4D97-AF65-F5344CB8AC3E}">
        <p14:creationId xmlns:p14="http://schemas.microsoft.com/office/powerpoint/2010/main" val="169995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B95F-442D-524C-1749-6CE3ED3E334B}"/>
              </a:ext>
            </a:extLst>
          </p:cNvPr>
          <p:cNvSpPr>
            <a:spLocks noGrp="1"/>
          </p:cNvSpPr>
          <p:nvPr>
            <p:ph type="title"/>
          </p:nvPr>
        </p:nvSpPr>
        <p:spPr>
          <a:xfrm>
            <a:off x="303756" y="620038"/>
            <a:ext cx="8536487" cy="945715"/>
          </a:xfrm>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br>
              <a:rPr lang="en-GB" sz="2000" dirty="0">
                <a:latin typeface="Arial Narrow" panose="020B0606020202030204" pitchFamily="34" charset="0"/>
              </a:rPr>
            </a:br>
            <a:endParaRPr lang="en-ZA" sz="2000" dirty="0">
              <a:latin typeface="Arial Narrow" panose="020B0606020202030204" pitchFamily="34" charset="0"/>
            </a:endParaRPr>
          </a:p>
        </p:txBody>
      </p:sp>
      <p:pic>
        <p:nvPicPr>
          <p:cNvPr id="5" name="Content Placeholder 4">
            <a:extLst>
              <a:ext uri="{FF2B5EF4-FFF2-40B4-BE49-F238E27FC236}">
                <a16:creationId xmlns:a16="http://schemas.microsoft.com/office/drawing/2014/main" id="{AF2AD197-C359-CDC8-B7BC-09CB2A791E85}"/>
              </a:ext>
            </a:extLst>
          </p:cNvPr>
          <p:cNvPicPr>
            <a:picLocks noGrp="1" noChangeAspect="1"/>
          </p:cNvPicPr>
          <p:nvPr>
            <p:ph idx="1"/>
          </p:nvPr>
        </p:nvPicPr>
        <p:blipFill>
          <a:blip r:embed="rId2"/>
          <a:stretch>
            <a:fillRect/>
          </a:stretch>
        </p:blipFill>
        <p:spPr>
          <a:xfrm>
            <a:off x="603683" y="1617422"/>
            <a:ext cx="7856736" cy="5029441"/>
          </a:xfrm>
        </p:spPr>
      </p:pic>
    </p:spTree>
    <p:extLst>
      <p:ext uri="{BB962C8B-B14F-4D97-AF65-F5344CB8AC3E}">
        <p14:creationId xmlns:p14="http://schemas.microsoft.com/office/powerpoint/2010/main" val="4288455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r>
              <a:rPr lang="en-GB" sz="2000" dirty="0">
                <a:latin typeface="Arial Narrow" panose="020B0606020202030204" pitchFamily="34" charset="0"/>
              </a:rPr>
              <a:t>.</a:t>
            </a:r>
            <a:br>
              <a:rPr lang="en-GB" sz="2000" dirty="0">
                <a:latin typeface="Arial Narrow" panose="020B0606020202030204" pitchFamily="34" charset="0"/>
              </a:rPr>
            </a:br>
            <a:endParaRPr lang="en-GB" sz="2000" dirty="0">
              <a:latin typeface="Arial Narrow" panose="020B0606020202030204" pitchFamily="34" charset="0"/>
            </a:endParaRPr>
          </a:p>
        </p:txBody>
      </p:sp>
      <p:sp>
        <p:nvSpPr>
          <p:cNvPr id="3" name="Content Placeholder 2"/>
          <p:cNvSpPr>
            <a:spLocks noGrp="1"/>
          </p:cNvSpPr>
          <p:nvPr>
            <p:ph idx="1"/>
          </p:nvPr>
        </p:nvSpPr>
        <p:spPr/>
        <p:txBody>
          <a:bodyPr/>
          <a:lstStyle/>
          <a:p>
            <a:r>
              <a:rPr lang="en-GB" dirty="0"/>
              <a:t>One (1) original hard copy clearly marked as “original”</a:t>
            </a:r>
          </a:p>
          <a:p>
            <a:r>
              <a:rPr lang="en-GB" dirty="0"/>
              <a:t>One (1) memory stick with all the documents on the original hard copy and a soft copy of a </a:t>
            </a:r>
            <a:r>
              <a:rPr lang="en-GB" sz="2000" dirty="0">
                <a:latin typeface="Arial Narrow" panose="020B0606020202030204" pitchFamily="34" charset="0"/>
              </a:rPr>
              <a:t>pricing</a:t>
            </a:r>
            <a:r>
              <a:rPr lang="en-GB" dirty="0"/>
              <a:t> schedule to the National Treasury (NT): TIC by the closing date and time of the bid.</a:t>
            </a:r>
          </a:p>
          <a:p>
            <a:r>
              <a:rPr lang="en-GB" dirty="0"/>
              <a:t>Bidders must ensure that the memory stick is properly secured. </a:t>
            </a:r>
          </a:p>
          <a:p>
            <a:r>
              <a:rPr lang="en-GB" dirty="0"/>
              <a:t>In the event that a hard copy of the bid documents is not received on or before the closing date and time, the bid will be invalidated.</a:t>
            </a:r>
          </a:p>
        </p:txBody>
      </p:sp>
    </p:spTree>
    <p:extLst>
      <p:ext uri="{BB962C8B-B14F-4D97-AF65-F5344CB8AC3E}">
        <p14:creationId xmlns:p14="http://schemas.microsoft.com/office/powerpoint/2010/main" val="40441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SUPPLY, DELIVERY, AND INSTALLATION OF LIQUEFIED PETROLEUM GASES (LPG) TO THE STATE FOR THE PERIOD THE OF SIXTY (60) MONTHS</a:t>
            </a:r>
            <a:r>
              <a:rPr lang="en-GB" sz="2000" dirty="0">
                <a:latin typeface="Arial Narrow" panose="020B0606020202030204" pitchFamily="34" charset="0"/>
              </a:rPr>
              <a:t>.</a:t>
            </a:r>
            <a:br>
              <a:rPr lang="en-GB" sz="2000" dirty="0">
                <a:latin typeface="Arial Narrow" panose="020B0606020202030204" pitchFamily="34" charset="0"/>
              </a:rPr>
            </a:br>
            <a:endParaRPr lang="en-GB" sz="2000" dirty="0">
              <a:latin typeface="Arial Narrow" panose="020B0606020202030204" pitchFamily="34" charset="0"/>
            </a:endParaRPr>
          </a:p>
        </p:txBody>
      </p:sp>
      <p:sp>
        <p:nvSpPr>
          <p:cNvPr id="3" name="Content Placeholder 2"/>
          <p:cNvSpPr>
            <a:spLocks noGrp="1"/>
          </p:cNvSpPr>
          <p:nvPr>
            <p:ph idx="1"/>
          </p:nvPr>
        </p:nvSpPr>
        <p:spPr>
          <a:xfrm>
            <a:off x="288099" y="1565754"/>
            <a:ext cx="8536487" cy="5081536"/>
          </a:xfrm>
        </p:spPr>
        <p:txBody>
          <a:bodyPr>
            <a:noAutofit/>
          </a:bodyPr>
          <a:lstStyle/>
          <a:p>
            <a:pPr marL="457200" lvl="1" indent="0" algn="just">
              <a:lnSpc>
                <a:spcPct val="150000"/>
              </a:lnSpc>
              <a:spcBef>
                <a:spcPts val="600"/>
              </a:spcBef>
              <a:spcAft>
                <a:spcPts val="600"/>
              </a:spcAft>
              <a:buNone/>
            </a:pPr>
            <a:r>
              <a:rPr lang="en-ZA" sz="11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rPr>
              <a:t>TECHNICAL SPECIFICATIONS AND SCOPE OF SERVICE </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p>
            <a:pPr marL="1143000" lvl="2" indent="-228600" algn="just">
              <a:lnSpc>
                <a:spcPct val="150000"/>
              </a:lnSpc>
              <a:spcBef>
                <a:spcPts val="600"/>
              </a:spcBef>
              <a:spcAft>
                <a:spcPts val="600"/>
              </a:spcAft>
              <a:buFont typeface="Arial Narrow" panose="020B0606020202030204" pitchFamily="34" charset="0"/>
              <a:buAutoNum type="arabicPeriod"/>
            </a:pPr>
            <a:r>
              <a:rPr lang="en-ZA" sz="1100" dirty="0">
                <a:effectLst/>
                <a:latin typeface="Arial Narrow" panose="020B0606020202030204" pitchFamily="34" charset="0"/>
                <a:ea typeface="Calibri" panose="020F0502020204030204" pitchFamily="34" charset="0"/>
                <a:cs typeface="Arial" panose="020B0604020202020204" pitchFamily="34" charset="0"/>
              </a:rPr>
              <a:t>The bid for the </a:t>
            </a:r>
            <a:r>
              <a:rPr lang="en-ZA" sz="11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supply, delivery, and installation of Liquified Petroleum Gases (LPG) has four (4) </a:t>
            </a:r>
            <a:r>
              <a:rPr lang="en-ZA" sz="1100" dirty="0">
                <a:effectLst/>
                <a:latin typeface="Arial Narrow" panose="020B0606020202030204" pitchFamily="34" charset="0"/>
                <a:ea typeface="Calibri" panose="020F0502020204030204" pitchFamily="34" charset="0"/>
                <a:cs typeface="Arial" panose="020B0604020202020204" pitchFamily="34" charset="0"/>
              </a:rPr>
              <a:t>line items as summarized below. </a:t>
            </a:r>
          </a:p>
          <a:p>
            <a:pPr marL="914400" lvl="2" indent="0" algn="just">
              <a:lnSpc>
                <a:spcPct val="150000"/>
              </a:lnSpc>
              <a:spcBef>
                <a:spcPts val="600"/>
              </a:spcBef>
              <a:spcAft>
                <a:spcPts val="600"/>
              </a:spcAft>
              <a:buNone/>
            </a:pP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p>
            <a:pPr marL="914400" lvl="2" indent="0" algn="just">
              <a:lnSpc>
                <a:spcPct val="150000"/>
              </a:lnSpc>
              <a:spcBef>
                <a:spcPts val="600"/>
              </a:spcBef>
              <a:spcAft>
                <a:spcPts val="600"/>
              </a:spcAft>
              <a:buNone/>
            </a:pP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p>
            <a:pPr marL="914400" lvl="2" indent="0" algn="just">
              <a:lnSpc>
                <a:spcPct val="150000"/>
              </a:lnSpc>
              <a:spcBef>
                <a:spcPts val="600"/>
              </a:spcBef>
              <a:spcAft>
                <a:spcPts val="600"/>
              </a:spcAft>
              <a:buNone/>
            </a:pPr>
            <a:endParaRPr lang="en-ZA" sz="1100" dirty="0">
              <a:latin typeface="Arial Narrow" panose="020B0606020202030204" pitchFamily="34" charset="0"/>
              <a:ea typeface="Calibri" panose="020F0502020204030204" pitchFamily="34" charset="0"/>
              <a:cs typeface="Arial" panose="020B0604020202020204" pitchFamily="34" charset="0"/>
            </a:endParaRPr>
          </a:p>
          <a:p>
            <a:pPr marL="914400" lvl="2" indent="0" algn="just">
              <a:lnSpc>
                <a:spcPct val="150000"/>
              </a:lnSpc>
              <a:spcBef>
                <a:spcPts val="600"/>
              </a:spcBef>
              <a:spcAft>
                <a:spcPts val="600"/>
              </a:spcAft>
              <a:buNone/>
            </a:pP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p>
            <a:pPr marL="914400" lvl="2" indent="0" algn="just">
              <a:lnSpc>
                <a:spcPct val="150000"/>
              </a:lnSpc>
              <a:spcBef>
                <a:spcPts val="600"/>
              </a:spcBef>
              <a:spcAft>
                <a:spcPts val="600"/>
              </a:spcAft>
              <a:buNone/>
            </a:pPr>
            <a:endParaRPr lang="en-ZA" sz="1100" dirty="0">
              <a:latin typeface="Arial Narrow" panose="020B0606020202030204" pitchFamily="34" charset="0"/>
              <a:ea typeface="Calibri" panose="020F0502020204030204" pitchFamily="34" charset="0"/>
              <a:cs typeface="Arial" panose="020B0604020202020204" pitchFamily="34" charset="0"/>
            </a:endParaRPr>
          </a:p>
          <a:p>
            <a:pPr marL="914400" lvl="2" indent="0" algn="just">
              <a:lnSpc>
                <a:spcPct val="150000"/>
              </a:lnSpc>
              <a:spcBef>
                <a:spcPts val="600"/>
              </a:spcBef>
              <a:spcAft>
                <a:spcPts val="600"/>
              </a:spcAft>
              <a:buNone/>
            </a:pP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p>
            <a:pPr marL="914400" lvl="2" indent="0" algn="just">
              <a:lnSpc>
                <a:spcPct val="150000"/>
              </a:lnSpc>
              <a:spcBef>
                <a:spcPts val="600"/>
              </a:spcBef>
              <a:spcAft>
                <a:spcPts val="600"/>
              </a:spcAft>
              <a:buNone/>
            </a:pPr>
            <a:endParaRPr lang="en-GB" sz="1100" dirty="0">
              <a:latin typeface="Arial Narrow" panose="020B0606020202030204" pitchFamily="34" charset="0"/>
            </a:endParaRPr>
          </a:p>
          <a:p>
            <a:pPr marL="914400" lvl="2" indent="0" algn="just">
              <a:lnSpc>
                <a:spcPct val="150000"/>
              </a:lnSpc>
              <a:spcBef>
                <a:spcPts val="600"/>
              </a:spcBef>
              <a:spcAft>
                <a:spcPts val="600"/>
              </a:spcAft>
              <a:buNone/>
            </a:pPr>
            <a:r>
              <a:rPr lang="en-GB" sz="1100" dirty="0">
                <a:latin typeface="Arial Narrow" panose="020B0606020202030204" pitchFamily="34" charset="0"/>
              </a:rPr>
              <a:t>A bid that does not address the scope of work will be disqualified and considered non-responsive. A bid that will be considered responsive if it addresses the scope of work below:</a:t>
            </a:r>
            <a:endParaRPr lang="en-ZA" sz="1100" dirty="0">
              <a:effectLst/>
              <a:latin typeface="Arial Narrow" panose="020B0606020202030204" pitchFamily="34" charset="0"/>
              <a:ea typeface="Calibri" panose="020F0502020204030204" pitchFamily="34" charset="0"/>
              <a:cs typeface="Arial" panose="020B0604020202020204" pitchFamily="34" charset="0"/>
            </a:endParaRPr>
          </a:p>
          <a:p>
            <a:r>
              <a:rPr lang="en-GB" sz="1200" b="1" dirty="0">
                <a:latin typeface="Arial Narrow" panose="020B0606020202030204" pitchFamily="34" charset="0"/>
              </a:rPr>
              <a:t>Refer to SCC page 9 paragraph 5</a:t>
            </a:r>
          </a:p>
        </p:txBody>
      </p:sp>
      <p:graphicFrame>
        <p:nvGraphicFramePr>
          <p:cNvPr id="7" name="Table 6">
            <a:extLst>
              <a:ext uri="{FF2B5EF4-FFF2-40B4-BE49-F238E27FC236}">
                <a16:creationId xmlns:a16="http://schemas.microsoft.com/office/drawing/2014/main" id="{3F1EE156-3EBE-C352-EB7A-E51E0CBEFC52}"/>
              </a:ext>
            </a:extLst>
          </p:cNvPr>
          <p:cNvGraphicFramePr>
            <a:graphicFrameLocks noGrp="1"/>
          </p:cNvGraphicFramePr>
          <p:nvPr>
            <p:extLst>
              <p:ext uri="{D42A27DB-BD31-4B8C-83A1-F6EECF244321}">
                <p14:modId xmlns:p14="http://schemas.microsoft.com/office/powerpoint/2010/main" val="1577184683"/>
              </p:ext>
            </p:extLst>
          </p:nvPr>
        </p:nvGraphicFramePr>
        <p:xfrm>
          <a:off x="1402673" y="2414725"/>
          <a:ext cx="6649374" cy="2762603"/>
        </p:xfrm>
        <a:graphic>
          <a:graphicData uri="http://schemas.openxmlformats.org/drawingml/2006/table">
            <a:tbl>
              <a:tblPr firstRow="1" firstCol="1" bandRow="1"/>
              <a:tblGrid>
                <a:gridCol w="3086791">
                  <a:extLst>
                    <a:ext uri="{9D8B030D-6E8A-4147-A177-3AD203B41FA5}">
                      <a16:colId xmlns:a16="http://schemas.microsoft.com/office/drawing/2014/main" val="3169794075"/>
                    </a:ext>
                  </a:extLst>
                </a:gridCol>
                <a:gridCol w="3562583">
                  <a:extLst>
                    <a:ext uri="{9D8B030D-6E8A-4147-A177-3AD203B41FA5}">
                      <a16:colId xmlns:a16="http://schemas.microsoft.com/office/drawing/2014/main" val="1097263273"/>
                    </a:ext>
                  </a:extLst>
                </a:gridCol>
              </a:tblGrid>
              <a:tr h="214637">
                <a:tc>
                  <a:txBody>
                    <a:bodyPr/>
                    <a:lstStyle/>
                    <a:p>
                      <a:pPr marL="457200" algn="just">
                        <a:lnSpc>
                          <a:spcPct val="150000"/>
                        </a:lnSpc>
                        <a:spcBef>
                          <a:spcPts val="600"/>
                        </a:spcBef>
                        <a:spcAft>
                          <a:spcPts val="600"/>
                        </a:spcAft>
                      </a:pPr>
                      <a:r>
                        <a:rPr lang="en-US" sz="1100" b="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Product</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322" marR="68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457200" algn="ctr">
                        <a:lnSpc>
                          <a:spcPct val="150000"/>
                        </a:lnSpc>
                        <a:spcBef>
                          <a:spcPts val="600"/>
                        </a:spcBef>
                        <a:spcAft>
                          <a:spcPts val="600"/>
                        </a:spcAft>
                      </a:pPr>
                      <a:r>
                        <a:rPr lang="en-US" sz="1100" b="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Technical Specification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322" marR="68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663536153"/>
                  </a:ext>
                </a:extLst>
              </a:tr>
              <a:tr h="460353">
                <a:tc>
                  <a:txBody>
                    <a:bodyPr/>
                    <a:lstStyle/>
                    <a:p>
                      <a:pPr marL="457200" algn="just">
                        <a:lnSpc>
                          <a:spcPct val="150000"/>
                        </a:lnSpc>
                        <a:spcBef>
                          <a:spcPts val="600"/>
                        </a:spcBef>
                        <a:spcAft>
                          <a:spcPts val="600"/>
                        </a:spcAft>
                      </a:pPr>
                      <a:r>
                        <a:rPr lang="en-US" sz="1100">
                          <a:effectLst/>
                          <a:latin typeface="Arial Narrow" panose="020B0606020202030204" pitchFamily="34" charset="0"/>
                          <a:ea typeface="Times New Roman" panose="02020603050405020304" pitchFamily="18" charset="0"/>
                          <a:cs typeface="Arial" panose="020B0604020202020204" pitchFamily="34" charset="0"/>
                        </a:rPr>
                        <a:t>Gas: Liquid Petroleum</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322" marR="68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Bef>
                          <a:spcPts val="600"/>
                        </a:spcBef>
                        <a:spcAft>
                          <a:spcPts val="600"/>
                        </a:spcAft>
                      </a:pPr>
                      <a:r>
                        <a:rPr lang="en-US" sz="1100">
                          <a:effectLst/>
                          <a:latin typeface="Arial Narrow" panose="020B0606020202030204" pitchFamily="34" charset="0"/>
                          <a:ea typeface="Times New Roman" panose="02020603050405020304" pitchFamily="18" charset="0"/>
                          <a:cs typeface="Arial" panose="020B0604020202020204" pitchFamily="34" charset="0"/>
                        </a:rPr>
                        <a:t>Grade: Industrial, Specification: SANS 1774, Contractor's Cylinder</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322" marR="68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133773"/>
                  </a:ext>
                </a:extLst>
              </a:tr>
              <a:tr h="460353">
                <a:tc>
                  <a:txBody>
                    <a:bodyPr/>
                    <a:lstStyle/>
                    <a:p>
                      <a:pPr marL="457200" algn="just">
                        <a:lnSpc>
                          <a:spcPct val="150000"/>
                        </a:lnSpc>
                        <a:spcBef>
                          <a:spcPts val="600"/>
                        </a:spcBef>
                        <a:spcAft>
                          <a:spcPts val="600"/>
                        </a:spcAft>
                      </a:pPr>
                      <a:r>
                        <a:rPr lang="en-US" sz="1100">
                          <a:effectLst/>
                          <a:latin typeface="Arial Narrow" panose="020B0606020202030204" pitchFamily="34" charset="0"/>
                          <a:ea typeface="Times New Roman" panose="02020603050405020304" pitchFamily="18" charset="0"/>
                          <a:cs typeface="Arial" panose="020B0604020202020204" pitchFamily="34" charset="0"/>
                        </a:rPr>
                        <a:t>Gas: Liquid Petroleum</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322" marR="68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Bef>
                          <a:spcPts val="600"/>
                        </a:spcBef>
                        <a:spcAft>
                          <a:spcPts val="600"/>
                        </a:spcAft>
                      </a:pPr>
                      <a:r>
                        <a:rPr lang="en-US" sz="1100">
                          <a:effectLst/>
                          <a:latin typeface="Arial Narrow" panose="020B0606020202030204" pitchFamily="34" charset="0"/>
                          <a:ea typeface="Times New Roman" panose="02020603050405020304" pitchFamily="18" charset="0"/>
                          <a:cs typeface="Arial" panose="020B0604020202020204" pitchFamily="34" charset="0"/>
                        </a:rPr>
                        <a:t>Grade: Industrial, Specification: SANS 1774, Department's Cylinder</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322" marR="68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818333"/>
                  </a:ext>
                </a:extLst>
              </a:tr>
              <a:tr h="279046">
                <a:tc>
                  <a:txBody>
                    <a:bodyPr/>
                    <a:lstStyle/>
                    <a:p>
                      <a:pPr marL="457200" algn="just">
                        <a:lnSpc>
                          <a:spcPct val="150000"/>
                        </a:lnSpc>
                        <a:spcBef>
                          <a:spcPts val="600"/>
                        </a:spcBef>
                        <a:spcAft>
                          <a:spcPts val="600"/>
                        </a:spcAft>
                      </a:pPr>
                      <a:r>
                        <a:rPr lang="en-US" sz="1100">
                          <a:effectLst/>
                          <a:latin typeface="Arial Narrow" panose="020B0606020202030204" pitchFamily="34" charset="0"/>
                          <a:ea typeface="Times New Roman" panose="02020603050405020304" pitchFamily="18" charset="0"/>
                          <a:cs typeface="Arial" panose="020B0604020202020204" pitchFamily="34" charset="0"/>
                        </a:rPr>
                        <a:t>Bulk Tank; Installed Gas: Liquid Petroleum</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322" marR="68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Bef>
                          <a:spcPts val="600"/>
                        </a:spcBef>
                        <a:spcAft>
                          <a:spcPts val="600"/>
                        </a:spcAft>
                      </a:pPr>
                      <a:r>
                        <a:rPr lang="en-US" sz="1100">
                          <a:effectLst/>
                          <a:latin typeface="Arial Narrow" panose="020B0606020202030204" pitchFamily="34" charset="0"/>
                          <a:ea typeface="Times New Roman" panose="02020603050405020304" pitchFamily="18" charset="0"/>
                          <a:cs typeface="Arial" panose="020B0604020202020204" pitchFamily="34" charset="0"/>
                        </a:rPr>
                        <a:t>Grade: Industrial, Specification: SANS 1774 – </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322" marR="68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45422"/>
                  </a:ext>
                </a:extLst>
              </a:tr>
              <a:tr h="1321379">
                <a:tc>
                  <a:txBody>
                    <a:bodyPr/>
                    <a:lstStyle/>
                    <a:p>
                      <a:pPr marL="457200" algn="just">
                        <a:lnSpc>
                          <a:spcPct val="150000"/>
                        </a:lnSpc>
                        <a:spcBef>
                          <a:spcPts val="600"/>
                        </a:spcBef>
                        <a:spcAft>
                          <a:spcPts val="600"/>
                        </a:spcAft>
                      </a:pPr>
                      <a:r>
                        <a:rPr lang="en-US" sz="1100">
                          <a:effectLst/>
                          <a:latin typeface="Arial Narrow" panose="020B0606020202030204" pitchFamily="34" charset="0"/>
                          <a:ea typeface="Times New Roman" panose="02020603050405020304" pitchFamily="18" charset="0"/>
                          <a:cs typeface="Arial" panose="020B0604020202020204" pitchFamily="34" charset="0"/>
                        </a:rPr>
                        <a:t>Rental Equipment: Liquid Petroleum</a:t>
                      </a:r>
                      <a:endParaRPr lang="en-ZA"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322" marR="68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50000"/>
                        </a:lnSpc>
                        <a:spcBef>
                          <a:spcPts val="600"/>
                        </a:spcBef>
                        <a:spcAft>
                          <a:spcPts val="600"/>
                        </a:spcAft>
                      </a:pPr>
                      <a:r>
                        <a:rPr lang="en-US" sz="1100" dirty="0">
                          <a:effectLst/>
                          <a:latin typeface="Arial Narrow" panose="020B0606020202030204" pitchFamily="34" charset="0"/>
                          <a:ea typeface="Times New Roman" panose="02020603050405020304" pitchFamily="18" charset="0"/>
                          <a:cs typeface="Arial" panose="020B0604020202020204" pitchFamily="34" charset="0"/>
                        </a:rPr>
                        <a:t>Grade: Industrial, Specification: SANAS certification from a SANAS accredited institution must be submitted to confirm compliance with standard specified at the closing date and time of bid. SANS 1774, Bulk, Per Month</a:t>
                      </a:r>
                      <a:endParaRPr lang="en-Z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322" marR="68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500433"/>
                  </a:ext>
                </a:extLst>
              </a:tr>
            </a:tbl>
          </a:graphicData>
        </a:graphic>
      </p:graphicFrame>
    </p:spTree>
    <p:extLst>
      <p:ext uri="{BB962C8B-B14F-4D97-AF65-F5344CB8AC3E}">
        <p14:creationId xmlns:p14="http://schemas.microsoft.com/office/powerpoint/2010/main" val="214358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708</TotalTime>
  <Words>2156</Words>
  <Application>Microsoft Office PowerPoint</Application>
  <PresentationFormat>On-screen Show (4:3)</PresentationFormat>
  <Paragraphs>200</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Wingdings</vt:lpstr>
      <vt:lpstr>Office Theme</vt:lpstr>
      <vt:lpstr>BRIEFIENG SESSION PRESENTATION</vt:lpstr>
      <vt:lpstr>SUPPLY, DELIVERY, AND INSTALLATION OF LIQUEFIED PETROLEUM GASES (LPG) TO THE STATE FOR THE PERIOD THE OF SIXTY (60) MONTHS. </vt:lpstr>
      <vt:lpstr>SUPPLY, DELIVERY, AND INSTALLATION OF LIQUEFIED PETROLEUM GASES (LPG) TO THE STATE FOR THE PERIOD THE OF SIXTY (60) MONTHS</vt:lpstr>
      <vt:lpstr>SUPPLY, DELIVERY, AND INSTALLATION OF LIQUEFIED PETROLEUM GASES (LPG) TO THE STATE FOR THE PERIOD THE OF SIXTY (60) MONTHS  4. Bid Timelines</vt:lpstr>
      <vt:lpstr>SUPPLY, DELIVERY, AND INSTALLATION OF LIQUEFIED PETROLEUM GASES (LPG) TO THE STATE FOR THE PERIOD THE OF SIXTY (60) MONTHS 5. How to Access bid document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lpstr>SUPPLY, DELIVERY, AND INSTALLATION OF LIQUEFIED PETROLEUM GASES (LPG) TO THE STATE FOR THE PERIOD THE OF SIXTY (60) MONTHS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Phumzile Mtsweni</cp:lastModifiedBy>
  <cp:revision>76</cp:revision>
  <dcterms:created xsi:type="dcterms:W3CDTF">2017-06-12T08:43:34Z</dcterms:created>
  <dcterms:modified xsi:type="dcterms:W3CDTF">2022-10-05T13:00:08Z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2022-09-21T11:37:54Z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89c292c7-f524-40e4-927c-38cee35a4894</vt:lpwstr>
  </property>
  <property fmtid="{D5CDD505-2E9C-101B-9397-08002B2CF9AE}" pid="8" name="MSIP_Label_93c4247e-447d-4732-af29-2e529a4288f1_ContentBits">
    <vt:lpwstr>0</vt:lpwstr>
  </property>
</Properties>
</file>